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8" r:id="rId14"/>
    <p:sldId id="269" r:id="rId15"/>
    <p:sldId id="266" r:id="rId16"/>
    <p:sldId id="267" r:id="rId17"/>
    <p:sldId id="270"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0667A-2436-4B63-B405-5494F126680F}" v="13" dt="2024-06-18T07:31:04.432"/>
    <p1510:client id="{85E4FA15-7BC9-46BA-9F9C-7542711C27AE}" v="331" dt="2024-06-18T07:48:51.200"/>
    <p1510:client id="{948D9219-A148-42DC-54EC-4D331F6DFA47}" v="656" dt="2024-06-17T18:00:48.634"/>
    <p1510:client id="{9E51183A-0414-B56A-8121-38FDE602BC95}" v="210" dt="2024-06-18T07:25:03.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39" autoAdjust="0"/>
  </p:normalViewPr>
  <p:slideViewPr>
    <p:cSldViewPr snapToGrid="0">
      <p:cViewPr varScale="1">
        <p:scale>
          <a:sx n="64" d="100"/>
          <a:sy n="64" d="100"/>
        </p:scale>
        <p:origin x="139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FB6F5954-1030-4113-AC03-3537B61A4BE6}" type="datetimeFigureOut">
              <a:rPr lang="nl-NL" smtClean="0"/>
              <a:t>18-6-2024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906E4-4F57-4A65-906B-D2CC7D146DC3}" type="slidenum">
              <a:rPr lang="nl-NL" smtClean="0"/>
              <a:t>‹nr.›</a:t>
            </a:fld>
            <a:endParaRPr lang="nl-NL"/>
          </a:p>
        </p:txBody>
      </p:sp>
    </p:spTree>
    <p:extLst>
      <p:ext uri="{BB962C8B-B14F-4D97-AF65-F5344CB8AC3E}">
        <p14:creationId xmlns:p14="http://schemas.microsoft.com/office/powerpoint/2010/main" val="274319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1</a:t>
            </a:fld>
            <a:endParaRPr lang="nl-NL"/>
          </a:p>
        </p:txBody>
      </p:sp>
    </p:spTree>
    <p:extLst>
      <p:ext uri="{BB962C8B-B14F-4D97-AF65-F5344CB8AC3E}">
        <p14:creationId xmlns:p14="http://schemas.microsoft.com/office/powerpoint/2010/main" val="755008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10</a:t>
            </a:fld>
            <a:endParaRPr lang="nl-NL"/>
          </a:p>
        </p:txBody>
      </p:sp>
    </p:spTree>
    <p:extLst>
      <p:ext uri="{BB962C8B-B14F-4D97-AF65-F5344CB8AC3E}">
        <p14:creationId xmlns:p14="http://schemas.microsoft.com/office/powerpoint/2010/main" val="3323271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11</a:t>
            </a:fld>
            <a:endParaRPr lang="nl-NL"/>
          </a:p>
        </p:txBody>
      </p:sp>
    </p:spTree>
    <p:extLst>
      <p:ext uri="{BB962C8B-B14F-4D97-AF65-F5344CB8AC3E}">
        <p14:creationId xmlns:p14="http://schemas.microsoft.com/office/powerpoint/2010/main" val="234513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00" kern="100" dirty="0">
                <a:effectLst/>
                <a:latin typeface="Aptos" panose="020B0004020202020204" pitchFamily="34" charset="0"/>
                <a:ea typeface="Aptos" panose="020B0004020202020204" pitchFamily="34" charset="0"/>
                <a:cs typeface="Arial" panose="020B0604020202020204" pitchFamily="34" charset="0"/>
              </a:rPr>
              <a:t>Ethiopië heeft veel politieke problemen door conflicten en schendingen van mensenrechten. Het land heeft meer dan 80 etnische groepen, zoals de </a:t>
            </a:r>
            <a:r>
              <a:rPr lang="nl-NL" sz="1500" kern="100" dirty="0" err="1">
                <a:effectLst/>
                <a:latin typeface="Aptos" panose="020B0004020202020204" pitchFamily="34" charset="0"/>
                <a:ea typeface="Aptos" panose="020B0004020202020204" pitchFamily="34" charset="0"/>
                <a:cs typeface="Arial" panose="020B0604020202020204" pitchFamily="34" charset="0"/>
              </a:rPr>
              <a:t>Oromo</a:t>
            </a:r>
            <a:r>
              <a:rPr lang="nl-NL" sz="1500" kern="100" dirty="0">
                <a:effectLst/>
                <a:latin typeface="Aptos" panose="020B0004020202020204" pitchFamily="34" charset="0"/>
                <a:ea typeface="Aptos" panose="020B0004020202020204" pitchFamily="34" charset="0"/>
                <a:cs typeface="Arial" panose="020B0604020202020204" pitchFamily="34" charset="0"/>
              </a:rPr>
              <a:t> (28%) en de </a:t>
            </a:r>
            <a:r>
              <a:rPr lang="nl-NL" sz="1500" kern="100" dirty="0" err="1">
                <a:effectLst/>
                <a:latin typeface="Aptos" panose="020B0004020202020204" pitchFamily="34" charset="0"/>
                <a:ea typeface="Aptos" panose="020B0004020202020204" pitchFamily="34" charset="0"/>
                <a:cs typeface="Arial" panose="020B0604020202020204" pitchFamily="34" charset="0"/>
              </a:rPr>
              <a:t>Amhara</a:t>
            </a:r>
            <a:r>
              <a:rPr lang="nl-NL" sz="1500" kern="100" dirty="0">
                <a:effectLst/>
                <a:latin typeface="Aptos" panose="020B0004020202020204" pitchFamily="34" charset="0"/>
                <a:ea typeface="Aptos" panose="020B0004020202020204" pitchFamily="34" charset="0"/>
                <a:cs typeface="Arial" panose="020B0604020202020204" pitchFamily="34" charset="0"/>
              </a:rPr>
              <a:t> (28%). Dit leidt vaak tot spanningen en geweld.</a:t>
            </a:r>
            <a:endParaRPr lang="nl-NL" sz="15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15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500" kern="100" dirty="0">
                <a:effectLst/>
                <a:latin typeface="Aptos" panose="020B0004020202020204" pitchFamily="34" charset="0"/>
                <a:ea typeface="Aptos" panose="020B0004020202020204" pitchFamily="34" charset="0"/>
                <a:cs typeface="Arial" panose="020B0604020202020204" pitchFamily="34" charset="0"/>
              </a:rPr>
              <a:t>Etnische spanningen komen voort uit de manier waarop de politieke macht is verdeeld. Sommige groepen voelen zich buitengesloten of ongelijk behandeld, wat tot conflicten leidt. Deze spanningen veroorzaken ernstige mensenrechtenschendingen, zoals moorden en verkrachtingen. Miljoenen mensen zijn hierdoor op de vlucht geslagen.</a:t>
            </a:r>
            <a:endParaRPr lang="nl-NL" sz="15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1500" dirty="0"/>
          </a:p>
          <a:p>
            <a:endParaRPr lang="nl-NL" sz="1500" dirty="0"/>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12</a:t>
            </a:fld>
            <a:endParaRPr lang="nl-NL"/>
          </a:p>
        </p:txBody>
      </p:sp>
    </p:spTree>
    <p:extLst>
      <p:ext uri="{BB962C8B-B14F-4D97-AF65-F5344CB8AC3E}">
        <p14:creationId xmlns:p14="http://schemas.microsoft.com/office/powerpoint/2010/main" val="1993134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500" kern="100">
                <a:effectLst/>
                <a:latin typeface="Aptos" panose="020B0004020202020204" pitchFamily="34" charset="0"/>
                <a:ea typeface="Aptos" panose="020B0004020202020204" pitchFamily="34" charset="0"/>
                <a:cs typeface="Arial" panose="020B0604020202020204" pitchFamily="34" charset="0"/>
              </a:rPr>
              <a:t>Deze conflicten hebben ernstige gevolgen. Duizenden mensen zijn gedood en er is een grote humanitaire crisis ontstaan. </a:t>
            </a:r>
            <a:r>
              <a:rPr lang="nl-NL" sz="1500"/>
              <a:t>De economie van Ethiopië heeft het moeilijk door de onrust in het land. Wegen en andere belangrijke dingen zijn kapotgemaakt in de gebieden waar gevochten wordt. Andere landen proberen Ethiopië te helpen door te praten en door spullen te sturen. Ze hopen dat de mensenrechten beter worden en dat er vrede komt.</a:t>
            </a:r>
          </a:p>
          <a:p>
            <a:endParaRPr lang="nl-NL"/>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13</a:t>
            </a:fld>
            <a:endParaRPr lang="nl-NL"/>
          </a:p>
        </p:txBody>
      </p:sp>
    </p:spTree>
    <p:extLst>
      <p:ext uri="{BB962C8B-B14F-4D97-AF65-F5344CB8AC3E}">
        <p14:creationId xmlns:p14="http://schemas.microsoft.com/office/powerpoint/2010/main" val="1935407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14</a:t>
            </a:fld>
            <a:endParaRPr lang="nl-NL"/>
          </a:p>
        </p:txBody>
      </p:sp>
    </p:spTree>
    <p:extLst>
      <p:ext uri="{BB962C8B-B14F-4D97-AF65-F5344CB8AC3E}">
        <p14:creationId xmlns:p14="http://schemas.microsoft.com/office/powerpoint/2010/main" val="323377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Ethiopië ligt in Oost-Afrika, de hoofdstad is Addis </a:t>
            </a:r>
            <a:r>
              <a:rPr lang="nl-NL" err="1"/>
              <a:t>Abeda</a:t>
            </a:r>
            <a:r>
              <a:rPr lang="nl-NL"/>
              <a:t>. Ethiopië heeft ongeveer 120 miljoen inwoners wonen, de taal die ze daar spreken is </a:t>
            </a:r>
            <a:r>
              <a:rPr lang="nl-NL" err="1"/>
              <a:t>Amhaars</a:t>
            </a:r>
            <a:r>
              <a:rPr lang="nl-NL"/>
              <a:t>. Ook is Ethiopië één van de weinige </a:t>
            </a:r>
            <a:r>
              <a:rPr lang="nl-NL" err="1"/>
              <a:t>afrikaanse</a:t>
            </a:r>
            <a:r>
              <a:rPr lang="nl-NL"/>
              <a:t> landen die nooit volledig gekoloniseerd is geweest. Behalve een korte periode van Italiaanse bezetting van 1936 tot 1941 . </a:t>
            </a:r>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2</a:t>
            </a:fld>
            <a:endParaRPr lang="nl-NL"/>
          </a:p>
        </p:txBody>
      </p:sp>
    </p:spTree>
    <p:extLst>
      <p:ext uri="{BB962C8B-B14F-4D97-AF65-F5344CB8AC3E}">
        <p14:creationId xmlns:p14="http://schemas.microsoft.com/office/powerpoint/2010/main" val="333774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3</a:t>
            </a:fld>
            <a:endParaRPr lang="nl-NL"/>
          </a:p>
        </p:txBody>
      </p:sp>
    </p:spTree>
    <p:extLst>
      <p:ext uri="{BB962C8B-B14F-4D97-AF65-F5344CB8AC3E}">
        <p14:creationId xmlns:p14="http://schemas.microsoft.com/office/powerpoint/2010/main" val="54337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4</a:t>
            </a:fld>
            <a:endParaRPr lang="nl-NL"/>
          </a:p>
        </p:txBody>
      </p:sp>
    </p:spTree>
    <p:extLst>
      <p:ext uri="{BB962C8B-B14F-4D97-AF65-F5344CB8AC3E}">
        <p14:creationId xmlns:p14="http://schemas.microsoft.com/office/powerpoint/2010/main" val="311510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5</a:t>
            </a:fld>
            <a:endParaRPr lang="nl-NL"/>
          </a:p>
        </p:txBody>
      </p:sp>
    </p:spTree>
    <p:extLst>
      <p:ext uri="{BB962C8B-B14F-4D97-AF65-F5344CB8AC3E}">
        <p14:creationId xmlns:p14="http://schemas.microsoft.com/office/powerpoint/2010/main" val="480127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6</a:t>
            </a:fld>
            <a:endParaRPr lang="nl-NL"/>
          </a:p>
        </p:txBody>
      </p:sp>
    </p:spTree>
    <p:extLst>
      <p:ext uri="{BB962C8B-B14F-4D97-AF65-F5344CB8AC3E}">
        <p14:creationId xmlns:p14="http://schemas.microsoft.com/office/powerpoint/2010/main" val="140364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00">
                <a:effectLst/>
                <a:latin typeface="Aptos" panose="020B0004020202020204" pitchFamily="34" charset="0"/>
                <a:ea typeface="Aptos" panose="020B0004020202020204" pitchFamily="34" charset="0"/>
                <a:cs typeface="Times New Roman" panose="02020603050405020304" pitchFamily="18" charset="0"/>
              </a:rPr>
              <a:t>In Ethiopië geloven de meeste mensen in het Ethiopisch-orthodoxe christendom (60,9%). </a:t>
            </a:r>
          </a:p>
          <a:p>
            <a:endParaRPr lang="nl-NL" sz="1200"/>
          </a:p>
          <a:p>
            <a:pPr>
              <a:lnSpc>
                <a:spcPct val="115000"/>
              </a:lnSpc>
              <a:spcAft>
                <a:spcPts val="800"/>
              </a:spcAft>
            </a:pPr>
            <a:r>
              <a:rPr lang="nl-NL" sz="1200" kern="100">
                <a:effectLst/>
                <a:latin typeface="Aptos" panose="020B0004020202020204" pitchFamily="34" charset="0"/>
                <a:ea typeface="Aptos" panose="020B0004020202020204" pitchFamily="34" charset="0"/>
                <a:cs typeface="Times New Roman" panose="02020603050405020304" pitchFamily="18" charset="0"/>
              </a:rPr>
              <a:t>Het Ethiopisch-orthodoxe christendom is al heel lang in Ethiopië. Het begon in de 4e eeuw toen koning </a:t>
            </a:r>
            <a:r>
              <a:rPr lang="nl-NL" sz="1200" kern="100" err="1">
                <a:effectLst/>
                <a:latin typeface="Aptos" panose="020B0004020202020204" pitchFamily="34" charset="0"/>
                <a:ea typeface="Aptos" panose="020B0004020202020204" pitchFamily="34" charset="0"/>
                <a:cs typeface="Times New Roman" panose="02020603050405020304" pitchFamily="18" charset="0"/>
              </a:rPr>
              <a:t>Ezana</a:t>
            </a:r>
            <a:r>
              <a:rPr lang="nl-NL" sz="1200" kern="100">
                <a:effectLst/>
                <a:latin typeface="Aptos" panose="020B0004020202020204" pitchFamily="34" charset="0"/>
                <a:ea typeface="Aptos" panose="020B0004020202020204" pitchFamily="34" charset="0"/>
                <a:cs typeface="Times New Roman" panose="02020603050405020304" pitchFamily="18" charset="0"/>
              </a:rPr>
              <a:t> van het </a:t>
            </a:r>
            <a:r>
              <a:rPr lang="nl-NL" sz="1200" kern="100" err="1">
                <a:effectLst/>
                <a:latin typeface="Aptos" panose="020B0004020202020204" pitchFamily="34" charset="0"/>
                <a:ea typeface="Aptos" panose="020B0004020202020204" pitchFamily="34" charset="0"/>
                <a:cs typeface="Times New Roman" panose="02020603050405020304" pitchFamily="18" charset="0"/>
              </a:rPr>
              <a:t>Aksumitische</a:t>
            </a:r>
            <a:r>
              <a:rPr lang="nl-NL" sz="1200" kern="100">
                <a:effectLst/>
                <a:latin typeface="Aptos" panose="020B0004020202020204" pitchFamily="34" charset="0"/>
                <a:ea typeface="Aptos" panose="020B0004020202020204" pitchFamily="34" charset="0"/>
                <a:cs typeface="Times New Roman" panose="02020603050405020304" pitchFamily="18" charset="0"/>
              </a:rPr>
              <a:t> Rijk zich bekeerde tot het christendom en het tot de staatsgodsdienst maakte. Dit gebeurde door de invloed van </a:t>
            </a:r>
            <a:r>
              <a:rPr lang="nl-NL" sz="1200" kern="100" err="1">
                <a:effectLst/>
                <a:latin typeface="Aptos" panose="020B0004020202020204" pitchFamily="34" charset="0"/>
                <a:ea typeface="Aptos" panose="020B0004020202020204" pitchFamily="34" charset="0"/>
                <a:cs typeface="Times New Roman" panose="02020603050405020304" pitchFamily="18" charset="0"/>
              </a:rPr>
              <a:t>Frumentius</a:t>
            </a:r>
            <a:r>
              <a:rPr lang="nl-NL" sz="1200" kern="100">
                <a:effectLst/>
                <a:latin typeface="Aptos" panose="020B0004020202020204" pitchFamily="34" charset="0"/>
                <a:ea typeface="Aptos" panose="020B0004020202020204" pitchFamily="34" charset="0"/>
                <a:cs typeface="Times New Roman" panose="02020603050405020304" pitchFamily="18" charset="0"/>
              </a:rPr>
              <a:t> oorspronkelijk kwam hij uit Tyrus, een stad in </a:t>
            </a:r>
            <a:r>
              <a:rPr lang="nl-NL" sz="1200" kern="100" err="1">
                <a:effectLst/>
                <a:latin typeface="Aptos" panose="020B0004020202020204" pitchFamily="34" charset="0"/>
                <a:ea typeface="Aptos" panose="020B0004020202020204" pitchFamily="34" charset="0"/>
                <a:cs typeface="Times New Roman" panose="02020603050405020304" pitchFamily="18" charset="0"/>
              </a:rPr>
              <a:t>Fenicië</a:t>
            </a:r>
            <a:r>
              <a:rPr lang="nl-NL" sz="1200" kern="100">
                <a:effectLst/>
                <a:latin typeface="Aptos" panose="020B0004020202020204" pitchFamily="34" charset="0"/>
                <a:ea typeface="Aptos" panose="020B0004020202020204" pitchFamily="34" charset="0"/>
                <a:cs typeface="Times New Roman" panose="02020603050405020304" pitchFamily="18" charset="0"/>
              </a:rPr>
              <a:t>. Hij was een christelijke missionaris die later de eerste bisschop van </a:t>
            </a:r>
            <a:r>
              <a:rPr lang="nl-NL" sz="1200" kern="100" err="1">
                <a:effectLst/>
                <a:latin typeface="Aptos" panose="020B0004020202020204" pitchFamily="34" charset="0"/>
                <a:ea typeface="Aptos" panose="020B0004020202020204" pitchFamily="34" charset="0"/>
                <a:cs typeface="Times New Roman" panose="02020603050405020304" pitchFamily="18" charset="0"/>
              </a:rPr>
              <a:t>Aksum</a:t>
            </a:r>
            <a:r>
              <a:rPr lang="nl-NL" sz="1200" kern="100">
                <a:effectLst/>
                <a:latin typeface="Aptos" panose="020B0004020202020204" pitchFamily="34" charset="0"/>
                <a:ea typeface="Aptos" panose="020B0004020202020204" pitchFamily="34" charset="0"/>
                <a:cs typeface="Times New Roman" panose="02020603050405020304" pitchFamily="18" charset="0"/>
              </a:rPr>
              <a:t> werd.</a:t>
            </a:r>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7</a:t>
            </a:fld>
            <a:endParaRPr lang="nl-NL"/>
          </a:p>
        </p:txBody>
      </p:sp>
    </p:spTree>
    <p:extLst>
      <p:ext uri="{BB962C8B-B14F-4D97-AF65-F5344CB8AC3E}">
        <p14:creationId xmlns:p14="http://schemas.microsoft.com/office/powerpoint/2010/main" val="1375898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00" kern="100" dirty="0">
                <a:effectLst/>
                <a:latin typeface="Aptos" panose="020B0004020202020204" pitchFamily="34" charset="0"/>
                <a:ea typeface="Aptos" panose="020B0004020202020204" pitchFamily="34" charset="0"/>
                <a:cs typeface="Times New Roman" panose="02020603050405020304" pitchFamily="18" charset="0"/>
              </a:rPr>
              <a:t>De Islam kwam later, in de 7e eeuw, door handel en migratie. Toen een groep moslims, die op de vlucht was voor vervolging in Mekka, asiel vond in het koninkrijk van </a:t>
            </a:r>
            <a:r>
              <a:rPr lang="nl-NL" sz="1500" kern="100" dirty="0" err="1">
                <a:effectLst/>
                <a:latin typeface="Aptos" panose="020B0004020202020204" pitchFamily="34" charset="0"/>
                <a:ea typeface="Aptos" panose="020B0004020202020204" pitchFamily="34" charset="0"/>
                <a:cs typeface="Times New Roman" panose="02020603050405020304" pitchFamily="18" charset="0"/>
              </a:rPr>
              <a:t>Aksum</a:t>
            </a:r>
            <a:r>
              <a:rPr lang="nl-NL" sz="1500" kern="100" dirty="0">
                <a:effectLst/>
                <a:latin typeface="Aptos" panose="020B0004020202020204" pitchFamily="34" charset="0"/>
                <a:ea typeface="Aptos" panose="020B0004020202020204" pitchFamily="34" charset="0"/>
                <a:cs typeface="Times New Roman" panose="02020603050405020304" pitchFamily="18" charset="0"/>
              </a:rPr>
              <a:t>, werden de eerste contacten gelegd. Hierdoor vestigden zich geleidelijk meer moslims in de kustgebieden en langs de handelsroutes van Ethiopië.</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5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500" kern="100" dirty="0">
                <a:effectLst/>
                <a:latin typeface="Aptos" panose="020B0004020202020204" pitchFamily="34" charset="0"/>
                <a:ea typeface="Aptos" panose="020B0004020202020204" pitchFamily="34" charset="0"/>
                <a:cs typeface="Times New Roman" panose="02020603050405020304" pitchFamily="18" charset="0"/>
              </a:rPr>
              <a:t>Door de verschillende geloven is er veel cultuur in Ethiopië. Soms kunnen er ook spanningen zijn tussen de verschillende religies. Meestal leven de mensen echter vreedzaam samen en vieren ze elkaars feestdag.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5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l-NL" sz="1500" dirty="0"/>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8</a:t>
            </a:fld>
            <a:endParaRPr lang="nl-NL"/>
          </a:p>
        </p:txBody>
      </p:sp>
    </p:spTree>
    <p:extLst>
      <p:ext uri="{BB962C8B-B14F-4D97-AF65-F5344CB8AC3E}">
        <p14:creationId xmlns:p14="http://schemas.microsoft.com/office/powerpoint/2010/main" val="1064715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FF906E4-4F57-4A65-906B-D2CC7D146DC3}" type="slidenum">
              <a:rPr lang="nl-NL" smtClean="0"/>
              <a:t>9</a:t>
            </a:fld>
            <a:endParaRPr lang="nl-NL"/>
          </a:p>
        </p:txBody>
      </p:sp>
    </p:spTree>
    <p:extLst>
      <p:ext uri="{BB962C8B-B14F-4D97-AF65-F5344CB8AC3E}">
        <p14:creationId xmlns:p14="http://schemas.microsoft.com/office/powerpoint/2010/main" val="334165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CDA57B-D818-FAE7-EEF1-560EA13E8CA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2E692BD-F9E6-50BA-DB0B-2B45544376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A3A2021-C436-1907-9F56-403733DC8BDA}"/>
              </a:ext>
            </a:extLst>
          </p:cNvPr>
          <p:cNvSpPr>
            <a:spLocks noGrp="1"/>
          </p:cNvSpPr>
          <p:nvPr>
            <p:ph type="dt" sz="half" idx="10"/>
          </p:nvPr>
        </p:nvSpPr>
        <p:spPr/>
        <p:txBody>
          <a:bodyPr/>
          <a:lstStyle/>
          <a:p>
            <a:fld id="{19823739-48F6-44E6-8482-2FD14CA18BF5}"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C3BD5D67-578F-B82E-AE0C-C68CDA5EA4E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6F6FB81-5DF2-C081-512A-442700DD1130}"/>
              </a:ext>
            </a:extLst>
          </p:cNvPr>
          <p:cNvSpPr>
            <a:spLocks noGrp="1"/>
          </p:cNvSpPr>
          <p:nvPr>
            <p:ph type="sldNum" sz="quarter" idx="12"/>
          </p:nvPr>
        </p:nvSpPr>
        <p:spPr/>
        <p:txBody>
          <a:bodyPr/>
          <a:lstStyle/>
          <a:p>
            <a:fld id="{676CAD77-0EBB-49D9-B6EB-352661F2ADBE}" type="slidenum">
              <a:rPr lang="nl-NL" smtClean="0"/>
              <a:t>‹nr.›</a:t>
            </a:fld>
            <a:endParaRPr lang="nl-NL"/>
          </a:p>
        </p:txBody>
      </p:sp>
    </p:spTree>
    <p:extLst>
      <p:ext uri="{BB962C8B-B14F-4D97-AF65-F5344CB8AC3E}">
        <p14:creationId xmlns:p14="http://schemas.microsoft.com/office/powerpoint/2010/main" val="400588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A9FAE4-13E2-F445-D890-93AA9EBF7B7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A350893-5404-692E-04DB-6C493382B4B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EBD2A19-1A7E-9AEA-7C94-502CB3E93D94}"/>
              </a:ext>
            </a:extLst>
          </p:cNvPr>
          <p:cNvSpPr>
            <a:spLocks noGrp="1"/>
          </p:cNvSpPr>
          <p:nvPr>
            <p:ph type="dt" sz="half" idx="10"/>
          </p:nvPr>
        </p:nvSpPr>
        <p:spPr/>
        <p:txBody>
          <a:bodyPr/>
          <a:lstStyle/>
          <a:p>
            <a:fld id="{19823739-48F6-44E6-8482-2FD14CA18BF5}"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7D03D950-F205-A262-676A-1A76A6213A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7284CD-515D-93B6-5171-83E9F18C6B89}"/>
              </a:ext>
            </a:extLst>
          </p:cNvPr>
          <p:cNvSpPr>
            <a:spLocks noGrp="1"/>
          </p:cNvSpPr>
          <p:nvPr>
            <p:ph type="sldNum" sz="quarter" idx="12"/>
          </p:nvPr>
        </p:nvSpPr>
        <p:spPr/>
        <p:txBody>
          <a:bodyPr/>
          <a:lstStyle/>
          <a:p>
            <a:fld id="{676CAD77-0EBB-49D9-B6EB-352661F2ADBE}" type="slidenum">
              <a:rPr lang="nl-NL" smtClean="0"/>
              <a:t>‹nr.›</a:t>
            </a:fld>
            <a:endParaRPr lang="nl-NL"/>
          </a:p>
        </p:txBody>
      </p:sp>
    </p:spTree>
    <p:extLst>
      <p:ext uri="{BB962C8B-B14F-4D97-AF65-F5344CB8AC3E}">
        <p14:creationId xmlns:p14="http://schemas.microsoft.com/office/powerpoint/2010/main" val="133830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025ECEB-8FD8-FEFB-38E4-31406BDDCC2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8BF49B7-26B9-D449-E40F-E1E80B3E997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93CF70-F7F5-E048-1CAD-0558FC03C20C}"/>
              </a:ext>
            </a:extLst>
          </p:cNvPr>
          <p:cNvSpPr>
            <a:spLocks noGrp="1"/>
          </p:cNvSpPr>
          <p:nvPr>
            <p:ph type="dt" sz="half" idx="10"/>
          </p:nvPr>
        </p:nvSpPr>
        <p:spPr/>
        <p:txBody>
          <a:bodyPr/>
          <a:lstStyle/>
          <a:p>
            <a:fld id="{19823739-48F6-44E6-8482-2FD14CA18BF5}"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5835ABE6-8940-210E-8E12-EDEC4BEB7E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3E674DC-C84B-D7B5-9A48-4FC2800B37A8}"/>
              </a:ext>
            </a:extLst>
          </p:cNvPr>
          <p:cNvSpPr>
            <a:spLocks noGrp="1"/>
          </p:cNvSpPr>
          <p:nvPr>
            <p:ph type="sldNum" sz="quarter" idx="12"/>
          </p:nvPr>
        </p:nvSpPr>
        <p:spPr/>
        <p:txBody>
          <a:bodyPr/>
          <a:lstStyle/>
          <a:p>
            <a:fld id="{676CAD77-0EBB-49D9-B6EB-352661F2ADBE}" type="slidenum">
              <a:rPr lang="nl-NL" smtClean="0"/>
              <a:t>‹nr.›</a:t>
            </a:fld>
            <a:endParaRPr lang="nl-NL"/>
          </a:p>
        </p:txBody>
      </p:sp>
    </p:spTree>
    <p:extLst>
      <p:ext uri="{BB962C8B-B14F-4D97-AF65-F5344CB8AC3E}">
        <p14:creationId xmlns:p14="http://schemas.microsoft.com/office/powerpoint/2010/main" val="109991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A57D7-8627-C514-DE55-1AFC973177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A97D1AD-3EE0-F92B-5293-52B5617EF93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6B1575-7451-A442-7BBD-7E07253C0327}"/>
              </a:ext>
            </a:extLst>
          </p:cNvPr>
          <p:cNvSpPr>
            <a:spLocks noGrp="1"/>
          </p:cNvSpPr>
          <p:nvPr>
            <p:ph type="dt" sz="half" idx="10"/>
          </p:nvPr>
        </p:nvSpPr>
        <p:spPr/>
        <p:txBody>
          <a:bodyPr/>
          <a:lstStyle/>
          <a:p>
            <a:fld id="{19823739-48F6-44E6-8482-2FD14CA18BF5}"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1D3DD7BC-1B33-4FC6-4D68-825A063AB3D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69F3BD-D67B-44FC-61C7-7EDEF0DB8AAD}"/>
              </a:ext>
            </a:extLst>
          </p:cNvPr>
          <p:cNvSpPr>
            <a:spLocks noGrp="1"/>
          </p:cNvSpPr>
          <p:nvPr>
            <p:ph type="sldNum" sz="quarter" idx="12"/>
          </p:nvPr>
        </p:nvSpPr>
        <p:spPr/>
        <p:txBody>
          <a:bodyPr/>
          <a:lstStyle/>
          <a:p>
            <a:fld id="{676CAD77-0EBB-49D9-B6EB-352661F2ADBE}" type="slidenum">
              <a:rPr lang="nl-NL" smtClean="0"/>
              <a:t>‹nr.›</a:t>
            </a:fld>
            <a:endParaRPr lang="nl-NL"/>
          </a:p>
        </p:txBody>
      </p:sp>
    </p:spTree>
    <p:extLst>
      <p:ext uri="{BB962C8B-B14F-4D97-AF65-F5344CB8AC3E}">
        <p14:creationId xmlns:p14="http://schemas.microsoft.com/office/powerpoint/2010/main" val="80063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ED5B9-4D52-C613-2062-BAD17E012C4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6A87327-F0D3-C63F-53BF-FDBFEA5EE42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89B5C20-9A84-FE63-2242-088559EE926E}"/>
              </a:ext>
            </a:extLst>
          </p:cNvPr>
          <p:cNvSpPr>
            <a:spLocks noGrp="1"/>
          </p:cNvSpPr>
          <p:nvPr>
            <p:ph type="dt" sz="half" idx="10"/>
          </p:nvPr>
        </p:nvSpPr>
        <p:spPr/>
        <p:txBody>
          <a:bodyPr/>
          <a:lstStyle/>
          <a:p>
            <a:fld id="{19823739-48F6-44E6-8482-2FD14CA18BF5}"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D9B3AE5E-415D-C924-F924-B1C3985856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715E081-29D5-7379-E29F-1F3E17AD88FF}"/>
              </a:ext>
            </a:extLst>
          </p:cNvPr>
          <p:cNvSpPr>
            <a:spLocks noGrp="1"/>
          </p:cNvSpPr>
          <p:nvPr>
            <p:ph type="sldNum" sz="quarter" idx="12"/>
          </p:nvPr>
        </p:nvSpPr>
        <p:spPr/>
        <p:txBody>
          <a:bodyPr/>
          <a:lstStyle/>
          <a:p>
            <a:fld id="{676CAD77-0EBB-49D9-B6EB-352661F2ADBE}" type="slidenum">
              <a:rPr lang="nl-NL" smtClean="0"/>
              <a:t>‹nr.›</a:t>
            </a:fld>
            <a:endParaRPr lang="nl-NL"/>
          </a:p>
        </p:txBody>
      </p:sp>
    </p:spTree>
    <p:extLst>
      <p:ext uri="{BB962C8B-B14F-4D97-AF65-F5344CB8AC3E}">
        <p14:creationId xmlns:p14="http://schemas.microsoft.com/office/powerpoint/2010/main" val="20248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82B0A-46CF-E6F9-8499-966E24E8311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6E8EB54-5E98-3CA0-8C6E-A952EEC8F27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B41527E-20EE-ABDB-E3D1-281064748F7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1A84F8F-0E08-6381-CD32-183C02F5C428}"/>
              </a:ext>
            </a:extLst>
          </p:cNvPr>
          <p:cNvSpPr>
            <a:spLocks noGrp="1"/>
          </p:cNvSpPr>
          <p:nvPr>
            <p:ph type="dt" sz="half" idx="10"/>
          </p:nvPr>
        </p:nvSpPr>
        <p:spPr/>
        <p:txBody>
          <a:bodyPr/>
          <a:lstStyle/>
          <a:p>
            <a:fld id="{19823739-48F6-44E6-8482-2FD14CA18BF5}" type="datetimeFigureOut">
              <a:rPr lang="nl-NL" smtClean="0"/>
              <a:t>18-6-2024</a:t>
            </a:fld>
            <a:endParaRPr lang="nl-NL"/>
          </a:p>
        </p:txBody>
      </p:sp>
      <p:sp>
        <p:nvSpPr>
          <p:cNvPr id="6" name="Tijdelijke aanduiding voor voettekst 5">
            <a:extLst>
              <a:ext uri="{FF2B5EF4-FFF2-40B4-BE49-F238E27FC236}">
                <a16:creationId xmlns:a16="http://schemas.microsoft.com/office/drawing/2014/main" id="{17E06729-DDE7-BF43-D2F6-F35045C1DB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6327B3-CE1E-D263-6227-C86C5D20173F}"/>
              </a:ext>
            </a:extLst>
          </p:cNvPr>
          <p:cNvSpPr>
            <a:spLocks noGrp="1"/>
          </p:cNvSpPr>
          <p:nvPr>
            <p:ph type="sldNum" sz="quarter" idx="12"/>
          </p:nvPr>
        </p:nvSpPr>
        <p:spPr/>
        <p:txBody>
          <a:bodyPr/>
          <a:lstStyle/>
          <a:p>
            <a:fld id="{676CAD77-0EBB-49D9-B6EB-352661F2ADBE}" type="slidenum">
              <a:rPr lang="nl-NL" smtClean="0"/>
              <a:t>‹nr.›</a:t>
            </a:fld>
            <a:endParaRPr lang="nl-NL"/>
          </a:p>
        </p:txBody>
      </p:sp>
    </p:spTree>
    <p:extLst>
      <p:ext uri="{BB962C8B-B14F-4D97-AF65-F5344CB8AC3E}">
        <p14:creationId xmlns:p14="http://schemas.microsoft.com/office/powerpoint/2010/main" val="100124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942AB-DDC4-F877-28C0-801DA81B83E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A1F40F9C-D1EB-F6EE-9DB3-AEA9A71110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B0E0CA2-0895-269D-1AAD-12EB6ADC7C9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9E9DA95-D717-08E9-1028-C128DD255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8FF08E3-CBF8-3D4A-5B4A-10AC10DB6C0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3282701-0588-CE72-85A8-475B1913436C}"/>
              </a:ext>
            </a:extLst>
          </p:cNvPr>
          <p:cNvSpPr>
            <a:spLocks noGrp="1"/>
          </p:cNvSpPr>
          <p:nvPr>
            <p:ph type="dt" sz="half" idx="10"/>
          </p:nvPr>
        </p:nvSpPr>
        <p:spPr/>
        <p:txBody>
          <a:bodyPr/>
          <a:lstStyle/>
          <a:p>
            <a:fld id="{19823739-48F6-44E6-8482-2FD14CA18BF5}" type="datetimeFigureOut">
              <a:rPr lang="nl-NL" smtClean="0"/>
              <a:t>18-6-2024</a:t>
            </a:fld>
            <a:endParaRPr lang="nl-NL"/>
          </a:p>
        </p:txBody>
      </p:sp>
      <p:sp>
        <p:nvSpPr>
          <p:cNvPr id="8" name="Tijdelijke aanduiding voor voettekst 7">
            <a:extLst>
              <a:ext uri="{FF2B5EF4-FFF2-40B4-BE49-F238E27FC236}">
                <a16:creationId xmlns:a16="http://schemas.microsoft.com/office/drawing/2014/main" id="{361500D0-20F1-EFE0-0A75-234A7687AAA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B287A8B-9F02-6685-1C34-B0F8C7D4D3F5}"/>
              </a:ext>
            </a:extLst>
          </p:cNvPr>
          <p:cNvSpPr>
            <a:spLocks noGrp="1"/>
          </p:cNvSpPr>
          <p:nvPr>
            <p:ph type="sldNum" sz="quarter" idx="12"/>
          </p:nvPr>
        </p:nvSpPr>
        <p:spPr/>
        <p:txBody>
          <a:bodyPr/>
          <a:lstStyle/>
          <a:p>
            <a:fld id="{676CAD77-0EBB-49D9-B6EB-352661F2ADBE}" type="slidenum">
              <a:rPr lang="nl-NL" smtClean="0"/>
              <a:t>‹nr.›</a:t>
            </a:fld>
            <a:endParaRPr lang="nl-NL"/>
          </a:p>
        </p:txBody>
      </p:sp>
    </p:spTree>
    <p:extLst>
      <p:ext uri="{BB962C8B-B14F-4D97-AF65-F5344CB8AC3E}">
        <p14:creationId xmlns:p14="http://schemas.microsoft.com/office/powerpoint/2010/main" val="108337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B455C1-4C10-56E1-8CE1-76626D60577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DCA43E6-FD18-3155-0BE0-97733D960A7B}"/>
              </a:ext>
            </a:extLst>
          </p:cNvPr>
          <p:cNvSpPr>
            <a:spLocks noGrp="1"/>
          </p:cNvSpPr>
          <p:nvPr>
            <p:ph type="dt" sz="half" idx="10"/>
          </p:nvPr>
        </p:nvSpPr>
        <p:spPr/>
        <p:txBody>
          <a:bodyPr/>
          <a:lstStyle/>
          <a:p>
            <a:fld id="{19823739-48F6-44E6-8482-2FD14CA18BF5}" type="datetimeFigureOut">
              <a:rPr lang="nl-NL" smtClean="0"/>
              <a:t>18-6-2024</a:t>
            </a:fld>
            <a:endParaRPr lang="nl-NL"/>
          </a:p>
        </p:txBody>
      </p:sp>
      <p:sp>
        <p:nvSpPr>
          <p:cNvPr id="4" name="Tijdelijke aanduiding voor voettekst 3">
            <a:extLst>
              <a:ext uri="{FF2B5EF4-FFF2-40B4-BE49-F238E27FC236}">
                <a16:creationId xmlns:a16="http://schemas.microsoft.com/office/drawing/2014/main" id="{BC9EB351-FB96-3FE7-01C5-CF161A0B549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FE7C0D5-9354-515F-1387-DA761A1FF88F}"/>
              </a:ext>
            </a:extLst>
          </p:cNvPr>
          <p:cNvSpPr>
            <a:spLocks noGrp="1"/>
          </p:cNvSpPr>
          <p:nvPr>
            <p:ph type="sldNum" sz="quarter" idx="12"/>
          </p:nvPr>
        </p:nvSpPr>
        <p:spPr/>
        <p:txBody>
          <a:bodyPr/>
          <a:lstStyle/>
          <a:p>
            <a:fld id="{676CAD77-0EBB-49D9-B6EB-352661F2ADBE}" type="slidenum">
              <a:rPr lang="nl-NL" smtClean="0"/>
              <a:t>‹nr.›</a:t>
            </a:fld>
            <a:endParaRPr lang="nl-NL"/>
          </a:p>
        </p:txBody>
      </p:sp>
    </p:spTree>
    <p:extLst>
      <p:ext uri="{BB962C8B-B14F-4D97-AF65-F5344CB8AC3E}">
        <p14:creationId xmlns:p14="http://schemas.microsoft.com/office/powerpoint/2010/main" val="33273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D6DF7DC-FFC5-D961-0B93-FD664A2BE994}"/>
              </a:ext>
            </a:extLst>
          </p:cNvPr>
          <p:cNvSpPr>
            <a:spLocks noGrp="1"/>
          </p:cNvSpPr>
          <p:nvPr>
            <p:ph type="dt" sz="half" idx="10"/>
          </p:nvPr>
        </p:nvSpPr>
        <p:spPr/>
        <p:txBody>
          <a:bodyPr/>
          <a:lstStyle/>
          <a:p>
            <a:fld id="{19823739-48F6-44E6-8482-2FD14CA18BF5}" type="datetimeFigureOut">
              <a:rPr lang="nl-NL" smtClean="0"/>
              <a:t>18-6-2024</a:t>
            </a:fld>
            <a:endParaRPr lang="nl-NL"/>
          </a:p>
        </p:txBody>
      </p:sp>
      <p:sp>
        <p:nvSpPr>
          <p:cNvPr id="3" name="Tijdelijke aanduiding voor voettekst 2">
            <a:extLst>
              <a:ext uri="{FF2B5EF4-FFF2-40B4-BE49-F238E27FC236}">
                <a16:creationId xmlns:a16="http://schemas.microsoft.com/office/drawing/2014/main" id="{813A5B77-232D-B2B3-7D83-1335C269AC3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E21866A-A924-8AC0-083C-0F684E20217F}"/>
              </a:ext>
            </a:extLst>
          </p:cNvPr>
          <p:cNvSpPr>
            <a:spLocks noGrp="1"/>
          </p:cNvSpPr>
          <p:nvPr>
            <p:ph type="sldNum" sz="quarter" idx="12"/>
          </p:nvPr>
        </p:nvSpPr>
        <p:spPr/>
        <p:txBody>
          <a:bodyPr/>
          <a:lstStyle/>
          <a:p>
            <a:fld id="{676CAD77-0EBB-49D9-B6EB-352661F2ADBE}" type="slidenum">
              <a:rPr lang="nl-NL" smtClean="0"/>
              <a:t>‹nr.›</a:t>
            </a:fld>
            <a:endParaRPr lang="nl-NL"/>
          </a:p>
        </p:txBody>
      </p:sp>
    </p:spTree>
    <p:extLst>
      <p:ext uri="{BB962C8B-B14F-4D97-AF65-F5344CB8AC3E}">
        <p14:creationId xmlns:p14="http://schemas.microsoft.com/office/powerpoint/2010/main" val="135120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41E0A-9FD1-D643-5B78-00F0A908C3C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E7FB3E0-5FF5-7A74-CBE9-A1880E4643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197FF25-2BDB-478B-37EE-5B9C28DED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41BA3CB-9DCF-1C30-3791-DD6021026350}"/>
              </a:ext>
            </a:extLst>
          </p:cNvPr>
          <p:cNvSpPr>
            <a:spLocks noGrp="1"/>
          </p:cNvSpPr>
          <p:nvPr>
            <p:ph type="dt" sz="half" idx="10"/>
          </p:nvPr>
        </p:nvSpPr>
        <p:spPr/>
        <p:txBody>
          <a:bodyPr/>
          <a:lstStyle/>
          <a:p>
            <a:fld id="{19823739-48F6-44E6-8482-2FD14CA18BF5}" type="datetimeFigureOut">
              <a:rPr lang="nl-NL" smtClean="0"/>
              <a:t>18-6-2024</a:t>
            </a:fld>
            <a:endParaRPr lang="nl-NL"/>
          </a:p>
        </p:txBody>
      </p:sp>
      <p:sp>
        <p:nvSpPr>
          <p:cNvPr id="6" name="Tijdelijke aanduiding voor voettekst 5">
            <a:extLst>
              <a:ext uri="{FF2B5EF4-FFF2-40B4-BE49-F238E27FC236}">
                <a16:creationId xmlns:a16="http://schemas.microsoft.com/office/drawing/2014/main" id="{60810DDD-CEC4-1C59-E053-4CBEB01695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A14790E-7C86-26EE-4536-40164700BD0C}"/>
              </a:ext>
            </a:extLst>
          </p:cNvPr>
          <p:cNvSpPr>
            <a:spLocks noGrp="1"/>
          </p:cNvSpPr>
          <p:nvPr>
            <p:ph type="sldNum" sz="quarter" idx="12"/>
          </p:nvPr>
        </p:nvSpPr>
        <p:spPr/>
        <p:txBody>
          <a:bodyPr/>
          <a:lstStyle/>
          <a:p>
            <a:fld id="{676CAD77-0EBB-49D9-B6EB-352661F2ADBE}" type="slidenum">
              <a:rPr lang="nl-NL" smtClean="0"/>
              <a:t>‹nr.›</a:t>
            </a:fld>
            <a:endParaRPr lang="nl-NL"/>
          </a:p>
        </p:txBody>
      </p:sp>
    </p:spTree>
    <p:extLst>
      <p:ext uri="{BB962C8B-B14F-4D97-AF65-F5344CB8AC3E}">
        <p14:creationId xmlns:p14="http://schemas.microsoft.com/office/powerpoint/2010/main" val="125640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09CD5D-C3EC-9CF7-5A21-24E465C6DD0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628A50EE-8910-1AD9-0F26-F6DB82135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4C27310-097D-574C-367B-1BBEF63BB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CD46E8A-0DA6-1EF2-E892-10B0A62CF2AE}"/>
              </a:ext>
            </a:extLst>
          </p:cNvPr>
          <p:cNvSpPr>
            <a:spLocks noGrp="1"/>
          </p:cNvSpPr>
          <p:nvPr>
            <p:ph type="dt" sz="half" idx="10"/>
          </p:nvPr>
        </p:nvSpPr>
        <p:spPr/>
        <p:txBody>
          <a:bodyPr/>
          <a:lstStyle/>
          <a:p>
            <a:fld id="{19823739-48F6-44E6-8482-2FD14CA18BF5}" type="datetimeFigureOut">
              <a:rPr lang="nl-NL" smtClean="0"/>
              <a:t>18-6-2024</a:t>
            </a:fld>
            <a:endParaRPr lang="nl-NL"/>
          </a:p>
        </p:txBody>
      </p:sp>
      <p:sp>
        <p:nvSpPr>
          <p:cNvPr id="6" name="Tijdelijke aanduiding voor voettekst 5">
            <a:extLst>
              <a:ext uri="{FF2B5EF4-FFF2-40B4-BE49-F238E27FC236}">
                <a16:creationId xmlns:a16="http://schemas.microsoft.com/office/drawing/2014/main" id="{346BEC6E-F581-0A34-4828-84BED6B986D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81F44B3-BC29-64AD-3063-A0072F1EF05B}"/>
              </a:ext>
            </a:extLst>
          </p:cNvPr>
          <p:cNvSpPr>
            <a:spLocks noGrp="1"/>
          </p:cNvSpPr>
          <p:nvPr>
            <p:ph type="sldNum" sz="quarter" idx="12"/>
          </p:nvPr>
        </p:nvSpPr>
        <p:spPr/>
        <p:txBody>
          <a:bodyPr/>
          <a:lstStyle/>
          <a:p>
            <a:fld id="{676CAD77-0EBB-49D9-B6EB-352661F2ADBE}" type="slidenum">
              <a:rPr lang="nl-NL" smtClean="0"/>
              <a:t>‹nr.›</a:t>
            </a:fld>
            <a:endParaRPr lang="nl-NL"/>
          </a:p>
        </p:txBody>
      </p:sp>
    </p:spTree>
    <p:extLst>
      <p:ext uri="{BB962C8B-B14F-4D97-AF65-F5344CB8AC3E}">
        <p14:creationId xmlns:p14="http://schemas.microsoft.com/office/powerpoint/2010/main" val="214524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33165D0-485C-73D7-A519-70373D3A0F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B648027-6686-8485-78C9-04FF5997BB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E720259-67EF-A406-D335-ADA8F075BE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823739-48F6-44E6-8482-2FD14CA18BF5}" type="datetimeFigureOut">
              <a:rPr lang="nl-NL" smtClean="0"/>
              <a:t>18-6-2024</a:t>
            </a:fld>
            <a:endParaRPr lang="nl-NL"/>
          </a:p>
        </p:txBody>
      </p:sp>
      <p:sp>
        <p:nvSpPr>
          <p:cNvPr id="5" name="Tijdelijke aanduiding voor voettekst 4">
            <a:extLst>
              <a:ext uri="{FF2B5EF4-FFF2-40B4-BE49-F238E27FC236}">
                <a16:creationId xmlns:a16="http://schemas.microsoft.com/office/drawing/2014/main" id="{025ED649-3F86-C8CD-5DCC-85DFC4878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10B113F6-AC1A-B142-142B-FAD6A73C5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6CAD77-0EBB-49D9-B6EB-352661F2ADBE}" type="slidenum">
              <a:rPr lang="nl-NL" smtClean="0"/>
              <a:t>‹nr.›</a:t>
            </a:fld>
            <a:endParaRPr lang="nl-NL"/>
          </a:p>
        </p:txBody>
      </p:sp>
    </p:spTree>
    <p:extLst>
      <p:ext uri="{BB962C8B-B14F-4D97-AF65-F5344CB8AC3E}">
        <p14:creationId xmlns:p14="http://schemas.microsoft.com/office/powerpoint/2010/main" val="381791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450F9617-B6F5-8EE9-0ED2-53ABDBC686E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1013" b="3987"/>
          <a:stretch/>
        </p:blipFill>
        <p:spPr>
          <a:xfrm>
            <a:off x="20" y="1"/>
            <a:ext cx="12191980" cy="6857999"/>
          </a:xfrm>
          <a:prstGeom prst="rect">
            <a:avLst/>
          </a:prstGeom>
        </p:spPr>
      </p:pic>
      <p:sp>
        <p:nvSpPr>
          <p:cNvPr id="2" name="Titel 1">
            <a:extLst>
              <a:ext uri="{FF2B5EF4-FFF2-40B4-BE49-F238E27FC236}">
                <a16:creationId xmlns:a16="http://schemas.microsoft.com/office/drawing/2014/main" id="{7CC5F2BB-A089-7E53-B0F6-EE2044FF15C9}"/>
              </a:ext>
            </a:extLst>
          </p:cNvPr>
          <p:cNvSpPr>
            <a:spLocks noGrp="1"/>
          </p:cNvSpPr>
          <p:nvPr>
            <p:ph type="ctrTitle"/>
          </p:nvPr>
        </p:nvSpPr>
        <p:spPr>
          <a:xfrm>
            <a:off x="1524000" y="1122362"/>
            <a:ext cx="9144000" cy="2900518"/>
          </a:xfrm>
        </p:spPr>
        <p:txBody>
          <a:bodyPr>
            <a:normAutofit/>
          </a:bodyPr>
          <a:lstStyle/>
          <a:p>
            <a:r>
              <a:rPr lang="nl-NL" b="1">
                <a:solidFill>
                  <a:srgbClr val="FFFFFF"/>
                </a:solidFill>
              </a:rPr>
              <a:t>Ethiopië</a:t>
            </a:r>
          </a:p>
        </p:txBody>
      </p:sp>
      <p:sp>
        <p:nvSpPr>
          <p:cNvPr id="3" name="Ondertitel 2">
            <a:extLst>
              <a:ext uri="{FF2B5EF4-FFF2-40B4-BE49-F238E27FC236}">
                <a16:creationId xmlns:a16="http://schemas.microsoft.com/office/drawing/2014/main" id="{57EF0259-5EB3-9FE7-0FB6-CEC757ED8077}"/>
              </a:ext>
            </a:extLst>
          </p:cNvPr>
          <p:cNvSpPr>
            <a:spLocks noGrp="1"/>
          </p:cNvSpPr>
          <p:nvPr>
            <p:ph type="subTitle" idx="1"/>
          </p:nvPr>
        </p:nvSpPr>
        <p:spPr>
          <a:xfrm>
            <a:off x="1524000" y="4159404"/>
            <a:ext cx="9144000" cy="1098395"/>
          </a:xfrm>
        </p:spPr>
        <p:txBody>
          <a:bodyPr>
            <a:normAutofit/>
          </a:bodyPr>
          <a:lstStyle/>
          <a:p>
            <a:r>
              <a:rPr lang="nl-NL">
                <a:solidFill>
                  <a:srgbClr val="FFFFFF"/>
                </a:solidFill>
              </a:rPr>
              <a:t>Nouri, Olivier, Rui en </a:t>
            </a:r>
            <a:r>
              <a:rPr lang="nl-NL" err="1">
                <a:solidFill>
                  <a:srgbClr val="FFFFFF"/>
                </a:solidFill>
              </a:rPr>
              <a:t>Danillo</a:t>
            </a:r>
            <a:endParaRPr lang="nl-NL">
              <a:solidFill>
                <a:srgbClr val="FFFFFF"/>
              </a:solidFill>
            </a:endParaRPr>
          </a:p>
        </p:txBody>
      </p:sp>
      <p:sp>
        <p:nvSpPr>
          <p:cNvPr id="6" name="Rechthoek 5">
            <a:extLst>
              <a:ext uri="{FF2B5EF4-FFF2-40B4-BE49-F238E27FC236}">
                <a16:creationId xmlns:a16="http://schemas.microsoft.com/office/drawing/2014/main" id="{925BDD6B-B068-A5D9-9855-CE4EE75D6FB8}"/>
              </a:ext>
            </a:extLst>
          </p:cNvPr>
          <p:cNvSpPr/>
          <p:nvPr/>
        </p:nvSpPr>
        <p:spPr>
          <a:xfrm>
            <a:off x="103517" y="97766"/>
            <a:ext cx="11938958" cy="663658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850855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6DFDA8-134C-81F8-04E3-C0ED92152AC9}"/>
              </a:ext>
            </a:extLst>
          </p:cNvPr>
          <p:cNvSpPr>
            <a:spLocks noGrp="1"/>
          </p:cNvSpPr>
          <p:nvPr>
            <p:ph type="title"/>
          </p:nvPr>
        </p:nvSpPr>
        <p:spPr>
          <a:xfrm>
            <a:off x="838201" y="345810"/>
            <a:ext cx="5120561" cy="1325563"/>
          </a:xfrm>
        </p:spPr>
        <p:txBody>
          <a:bodyPr>
            <a:normAutofit/>
          </a:bodyPr>
          <a:lstStyle/>
          <a:p>
            <a:r>
              <a:rPr lang="nl-NL" b="1"/>
              <a:t>Demografische dimensie</a:t>
            </a:r>
          </a:p>
        </p:txBody>
      </p:sp>
      <p:sp>
        <p:nvSpPr>
          <p:cNvPr id="3" name="Tijdelijke aanduiding voor inhoud 2">
            <a:extLst>
              <a:ext uri="{FF2B5EF4-FFF2-40B4-BE49-F238E27FC236}">
                <a16:creationId xmlns:a16="http://schemas.microsoft.com/office/drawing/2014/main" id="{B75E5079-8979-D4A8-E6CC-B947B4286A6A}"/>
              </a:ext>
            </a:extLst>
          </p:cNvPr>
          <p:cNvSpPr>
            <a:spLocks noGrp="1"/>
          </p:cNvSpPr>
          <p:nvPr>
            <p:ph idx="1"/>
          </p:nvPr>
        </p:nvSpPr>
        <p:spPr>
          <a:xfrm>
            <a:off x="553390" y="1825625"/>
            <a:ext cx="5952343" cy="4351338"/>
          </a:xfrm>
        </p:spPr>
        <p:txBody>
          <a:bodyPr>
            <a:normAutofit/>
          </a:bodyPr>
          <a:lstStyle/>
          <a:p>
            <a:pPr marL="0" indent="0">
              <a:buNone/>
            </a:pPr>
            <a:r>
              <a:rPr lang="nl-NL" sz="1900" b="1"/>
              <a:t>Bevolkingsspreiding / dichtheid</a:t>
            </a:r>
          </a:p>
          <a:p>
            <a:r>
              <a:rPr lang="nl-NL" sz="1900"/>
              <a:t>115 mensen per vierkante kilometer</a:t>
            </a:r>
          </a:p>
          <a:p>
            <a:r>
              <a:rPr lang="nl-NL" sz="1900"/>
              <a:t>Ongelijk</a:t>
            </a:r>
          </a:p>
          <a:p>
            <a:r>
              <a:rPr lang="nl-NL" sz="1900"/>
              <a:t>Groten steden dichtbevolkt</a:t>
            </a:r>
          </a:p>
          <a:p>
            <a:r>
              <a:rPr lang="nl-NL" sz="1900"/>
              <a:t>Platteland dunbevolkt</a:t>
            </a:r>
          </a:p>
          <a:p>
            <a:pPr marL="0" indent="0">
              <a:buNone/>
            </a:pPr>
            <a:endParaRPr lang="nl-NL" sz="2200"/>
          </a:p>
        </p:txBody>
      </p:sp>
      <p:sp>
        <p:nvSpPr>
          <p:cNvPr id="2059" name="Oval 2058">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2" name="Picture 4" descr="De staten van Ethiopië">
            <a:extLst>
              <a:ext uri="{FF2B5EF4-FFF2-40B4-BE49-F238E27FC236}">
                <a16:creationId xmlns:a16="http://schemas.microsoft.com/office/drawing/2014/main" id="{88A9D8BE-BC00-320C-F79E-A30109F5CE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046" r="15298"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061" name="Arc 206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descr="Ethiopië: groeiende aandacht voor gezonde leefomgeving | Ethiopië |  Agroberichten Buitenland">
            <a:extLst>
              <a:ext uri="{FF2B5EF4-FFF2-40B4-BE49-F238E27FC236}">
                <a16:creationId xmlns:a16="http://schemas.microsoft.com/office/drawing/2014/main" id="{DCA859DE-C969-04AC-312A-7EBC4D19F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936" r="12968"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66973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7" name="Rectangle 308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AA9D50C-0B79-E7F2-C26A-E0F32F9C315E}"/>
              </a:ext>
            </a:extLst>
          </p:cNvPr>
          <p:cNvSpPr>
            <a:spLocks noGrp="1"/>
          </p:cNvSpPr>
          <p:nvPr>
            <p:ph type="title"/>
          </p:nvPr>
        </p:nvSpPr>
        <p:spPr>
          <a:xfrm>
            <a:off x="838201" y="345810"/>
            <a:ext cx="5120561" cy="1325563"/>
          </a:xfrm>
        </p:spPr>
        <p:txBody>
          <a:bodyPr>
            <a:normAutofit/>
          </a:bodyPr>
          <a:lstStyle/>
          <a:p>
            <a:r>
              <a:rPr lang="nl-NL" b="1"/>
              <a:t>Demografische dimensie</a:t>
            </a:r>
          </a:p>
        </p:txBody>
      </p:sp>
      <p:sp>
        <p:nvSpPr>
          <p:cNvPr id="3" name="Tijdelijke aanduiding voor inhoud 2">
            <a:extLst>
              <a:ext uri="{FF2B5EF4-FFF2-40B4-BE49-F238E27FC236}">
                <a16:creationId xmlns:a16="http://schemas.microsoft.com/office/drawing/2014/main" id="{A1712D9F-7636-25B3-7AD0-35A8E8D0B6D4}"/>
              </a:ext>
            </a:extLst>
          </p:cNvPr>
          <p:cNvSpPr>
            <a:spLocks noGrp="1"/>
          </p:cNvSpPr>
          <p:nvPr>
            <p:ph idx="1"/>
          </p:nvPr>
        </p:nvSpPr>
        <p:spPr>
          <a:xfrm>
            <a:off x="838201" y="1825625"/>
            <a:ext cx="5092194" cy="4351338"/>
          </a:xfrm>
        </p:spPr>
        <p:txBody>
          <a:bodyPr>
            <a:normAutofit/>
          </a:bodyPr>
          <a:lstStyle/>
          <a:p>
            <a:pPr marL="0" indent="0">
              <a:buNone/>
            </a:pPr>
            <a:r>
              <a:rPr lang="nl-NL" sz="1900" b="1"/>
              <a:t>Demografische druk</a:t>
            </a:r>
          </a:p>
          <a:p>
            <a:r>
              <a:rPr lang="nl-NL" sz="1900"/>
              <a:t>Hoog</a:t>
            </a:r>
          </a:p>
          <a:p>
            <a:r>
              <a:rPr lang="nl-NL" sz="1900"/>
              <a:t>Veel jonge en oude mensen</a:t>
            </a:r>
          </a:p>
          <a:p>
            <a:r>
              <a:rPr lang="nl-NL" sz="1900"/>
              <a:t>40% onder 15 jaar oud</a:t>
            </a:r>
          </a:p>
          <a:p>
            <a:pPr marL="0" indent="0">
              <a:buNone/>
            </a:pPr>
            <a:endParaRPr lang="nl-NL" sz="1900"/>
          </a:p>
        </p:txBody>
      </p:sp>
      <p:sp>
        <p:nvSpPr>
          <p:cNvPr id="3098" name="Oval 308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074" name="Picture 2" descr="Bevolking: Ethiopië 2020 - PopulationPyramid.net">
            <a:extLst>
              <a:ext uri="{FF2B5EF4-FFF2-40B4-BE49-F238E27FC236}">
                <a16:creationId xmlns:a16="http://schemas.microsoft.com/office/drawing/2014/main" id="{FFD24B45-508E-DADC-8D23-8FD9DA20A0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03" r="-2" b="-2"/>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3099" name="Arc 308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6" name="Picture 4" descr="Ethiopië dreigt watertoevoer Nijl af te snijden met Renaissancedam – MO*">
            <a:extLst>
              <a:ext uri="{FF2B5EF4-FFF2-40B4-BE49-F238E27FC236}">
                <a16:creationId xmlns:a16="http://schemas.microsoft.com/office/drawing/2014/main" id="{13E515DE-084B-2E15-8AA5-9B94A6BECC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85" r="19299"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082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BED729-FE2D-D316-DE9D-057BC0279FC8}"/>
              </a:ext>
            </a:extLst>
          </p:cNvPr>
          <p:cNvSpPr>
            <a:spLocks noGrp="1"/>
          </p:cNvSpPr>
          <p:nvPr>
            <p:ph type="title"/>
          </p:nvPr>
        </p:nvSpPr>
        <p:spPr>
          <a:xfrm>
            <a:off x="838201" y="365125"/>
            <a:ext cx="4663780" cy="1938076"/>
          </a:xfrm>
        </p:spPr>
        <p:txBody>
          <a:bodyPr>
            <a:normAutofit/>
          </a:bodyPr>
          <a:lstStyle/>
          <a:p>
            <a:r>
              <a:rPr lang="nl-NL" b="1"/>
              <a:t>Politieke dimensie</a:t>
            </a:r>
          </a:p>
        </p:txBody>
      </p:sp>
      <p:sp>
        <p:nvSpPr>
          <p:cNvPr id="3" name="Tijdelijke aanduiding voor inhoud 2">
            <a:extLst>
              <a:ext uri="{FF2B5EF4-FFF2-40B4-BE49-F238E27FC236}">
                <a16:creationId xmlns:a16="http://schemas.microsoft.com/office/drawing/2014/main" id="{780BD078-FE1A-BB43-C589-51365CD24F88}"/>
              </a:ext>
            </a:extLst>
          </p:cNvPr>
          <p:cNvSpPr>
            <a:spLocks noGrp="1"/>
          </p:cNvSpPr>
          <p:nvPr>
            <p:ph idx="1"/>
          </p:nvPr>
        </p:nvSpPr>
        <p:spPr>
          <a:xfrm>
            <a:off x="62948" y="2482589"/>
            <a:ext cx="4663780" cy="3694373"/>
          </a:xfrm>
        </p:spPr>
        <p:txBody>
          <a:bodyPr>
            <a:normAutofit/>
          </a:bodyPr>
          <a:lstStyle/>
          <a:p>
            <a:pPr marL="457200" lvl="1" indent="0">
              <a:buNone/>
            </a:pPr>
            <a:r>
              <a:rPr lang="nl-NL" sz="1900" b="1" dirty="0"/>
              <a:t>80 Etnische groepen</a:t>
            </a:r>
          </a:p>
          <a:p>
            <a:pPr lvl="1"/>
            <a:r>
              <a:rPr lang="nl-NL" sz="1900" dirty="0" err="1"/>
              <a:t>Oromo</a:t>
            </a:r>
            <a:r>
              <a:rPr lang="nl-NL" sz="1900" dirty="0"/>
              <a:t> (28%)</a:t>
            </a:r>
          </a:p>
          <a:p>
            <a:pPr lvl="1"/>
            <a:r>
              <a:rPr lang="nl-NL" sz="1900" dirty="0" err="1"/>
              <a:t>Amhara</a:t>
            </a:r>
            <a:r>
              <a:rPr lang="nl-NL" sz="1900" dirty="0"/>
              <a:t> (28%)</a:t>
            </a:r>
            <a:br>
              <a:rPr lang="nl-NL" sz="1900" dirty="0"/>
            </a:br>
            <a:endParaRPr lang="nl-NL" sz="1900" dirty="0"/>
          </a:p>
          <a:p>
            <a:pPr marL="457200" lvl="1" indent="0">
              <a:buNone/>
            </a:pPr>
            <a:r>
              <a:rPr lang="nl-NL" sz="1900" b="1" dirty="0">
                <a:latin typeface="Aptos" panose="020B0004020202020204" pitchFamily="34" charset="0"/>
                <a:ea typeface="Aptos" panose="020B0004020202020204" pitchFamily="34" charset="0"/>
                <a:cs typeface="Arial" panose="020B0604020202020204" pitchFamily="34" charset="0"/>
              </a:rPr>
              <a:t>G</a:t>
            </a:r>
            <a:r>
              <a:rPr lang="nl-NL" sz="1900" b="1" dirty="0">
                <a:effectLst/>
                <a:latin typeface="Aptos" panose="020B0004020202020204" pitchFamily="34" charset="0"/>
                <a:ea typeface="Aptos" panose="020B0004020202020204" pitchFamily="34" charset="0"/>
                <a:cs typeface="Arial" panose="020B0604020202020204" pitchFamily="34" charset="0"/>
              </a:rPr>
              <a:t>roepen voelen zich buitengesloten of ongelijk behandeld, wat tot conflicten leidt</a:t>
            </a:r>
          </a:p>
          <a:p>
            <a:pPr lvl="1"/>
            <a:r>
              <a:rPr lang="nl-NL" sz="1900" dirty="0">
                <a:effectLst/>
                <a:latin typeface="Aptos" panose="020B0004020202020204" pitchFamily="34" charset="0"/>
                <a:ea typeface="Aptos" panose="020B0004020202020204" pitchFamily="34" charset="0"/>
                <a:cs typeface="Arial" panose="020B0604020202020204" pitchFamily="34" charset="0"/>
              </a:rPr>
              <a:t>Mensenrechtenschendingen</a:t>
            </a:r>
            <a:endParaRPr lang="nl-NL" sz="1900" dirty="0">
              <a:latin typeface="Aptos" panose="020B0004020202020204" pitchFamily="34" charset="0"/>
              <a:ea typeface="Aptos" panose="020B0004020202020204" pitchFamily="34" charset="0"/>
              <a:cs typeface="Arial" panose="020B0604020202020204" pitchFamily="34" charset="0"/>
            </a:endParaRPr>
          </a:p>
          <a:p>
            <a:pPr lvl="2">
              <a:buFont typeface="Courier New" panose="02070309020205020404" pitchFamily="49" charset="0"/>
              <a:buChar char="o"/>
            </a:pPr>
            <a:r>
              <a:rPr lang="nl-NL" sz="1800" dirty="0">
                <a:latin typeface="Aptos" panose="020B0004020202020204" pitchFamily="34" charset="0"/>
                <a:cs typeface="Arial" panose="020B0604020202020204" pitchFamily="34" charset="0"/>
              </a:rPr>
              <a:t>Moorden</a:t>
            </a:r>
          </a:p>
          <a:p>
            <a:pPr lvl="2">
              <a:buFont typeface="Courier New" panose="02070309020205020404" pitchFamily="49" charset="0"/>
              <a:buChar char="o"/>
            </a:pPr>
            <a:r>
              <a:rPr lang="nl-NL" sz="1800" dirty="0">
                <a:latin typeface="Aptos" panose="020B0004020202020204" pitchFamily="34" charset="0"/>
                <a:cs typeface="Arial" panose="020B0604020202020204" pitchFamily="34" charset="0"/>
              </a:rPr>
              <a:t>Verkrachtingen</a:t>
            </a:r>
          </a:p>
          <a:p>
            <a:pPr lvl="2">
              <a:buFont typeface="Courier New" panose="02070309020205020404" pitchFamily="49" charset="0"/>
              <a:buChar char="o"/>
            </a:pPr>
            <a:r>
              <a:rPr lang="nl-NL" sz="1800" dirty="0">
                <a:latin typeface="Aptos" panose="020B0004020202020204" pitchFamily="34" charset="0"/>
                <a:cs typeface="Arial" panose="020B0604020202020204" pitchFamily="34" charset="0"/>
              </a:rPr>
              <a:t>Miljoenen mensen gevlucht</a:t>
            </a:r>
          </a:p>
          <a:p>
            <a:pPr lvl="1">
              <a:buFont typeface="Courier New" panose="02070309020205020404" pitchFamily="49" charset="0"/>
              <a:buChar char="o"/>
            </a:pPr>
            <a:endParaRPr lang="nl-NL" sz="1900" dirty="0">
              <a:latin typeface="Aptos" panose="020B0004020202020204" pitchFamily="34" charset="0"/>
              <a:cs typeface="Arial" panose="020B0604020202020204" pitchFamily="34" charset="0"/>
            </a:endParaRPr>
          </a:p>
          <a:p>
            <a:pPr marL="457200" lvl="1" indent="0">
              <a:buNone/>
            </a:pPr>
            <a:endParaRPr lang="nl-NL" sz="1900" dirty="0"/>
          </a:p>
        </p:txBody>
      </p:sp>
      <p:pic>
        <p:nvPicPr>
          <p:cNvPr id="7" name="Afbeelding 6" descr="Afbeelding met hemel, buitenshuis, kleding, persoon&#10;&#10;Automatisch gegenereerde beschrijving">
            <a:extLst>
              <a:ext uri="{FF2B5EF4-FFF2-40B4-BE49-F238E27FC236}">
                <a16:creationId xmlns:a16="http://schemas.microsoft.com/office/drawing/2014/main" id="{5AD562CC-448C-3E49-47F9-42F9AEE86C57}"/>
              </a:ext>
            </a:extLst>
          </p:cNvPr>
          <p:cNvPicPr>
            <a:picLocks noChangeAspect="1"/>
          </p:cNvPicPr>
          <p:nvPr/>
        </p:nvPicPr>
        <p:blipFill rotWithShape="1">
          <a:blip r:embed="rId3">
            <a:extLst>
              <a:ext uri="{28A0092B-C50C-407E-A947-70E740481C1C}">
                <a14:useLocalDpi xmlns:a14="http://schemas.microsoft.com/office/drawing/2010/main" val="0"/>
              </a:ext>
            </a:extLst>
          </a:blip>
          <a:srcRect t="1321" r="-1" b="22733"/>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Afbeelding 4" descr="Afbeelding met buitenshuis, vlag, parade, banier&#10;&#10;Automatisch gegenereerde beschrijving">
            <a:extLst>
              <a:ext uri="{FF2B5EF4-FFF2-40B4-BE49-F238E27FC236}">
                <a16:creationId xmlns:a16="http://schemas.microsoft.com/office/drawing/2014/main" id="{4FC367F9-5988-E5DB-9783-1B9C3D587BF3}"/>
              </a:ext>
            </a:extLst>
          </p:cNvPr>
          <p:cNvPicPr>
            <a:picLocks noChangeAspect="1"/>
          </p:cNvPicPr>
          <p:nvPr/>
        </p:nvPicPr>
        <p:blipFill rotWithShape="1">
          <a:blip r:embed="rId4">
            <a:extLst>
              <a:ext uri="{28A0092B-C50C-407E-A947-70E740481C1C}">
                <a14:useLocalDpi xmlns:a14="http://schemas.microsoft.com/office/drawing/2010/main" val="0"/>
              </a:ext>
            </a:extLst>
          </a:blip>
          <a:srcRect t="19268" b="4312"/>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9845036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AC40FFA8-CDA2-4745-9D0A-854FC4DBE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8EBED729-FE2D-D316-DE9D-057BC0279FC8}"/>
              </a:ext>
            </a:extLst>
          </p:cNvPr>
          <p:cNvSpPr>
            <a:spLocks noGrp="1"/>
          </p:cNvSpPr>
          <p:nvPr>
            <p:ph type="title"/>
          </p:nvPr>
        </p:nvSpPr>
        <p:spPr>
          <a:xfrm>
            <a:off x="765612" y="3940584"/>
            <a:ext cx="4648051" cy="2405833"/>
          </a:xfrm>
        </p:spPr>
        <p:txBody>
          <a:bodyPr anchor="ctr">
            <a:normAutofit/>
          </a:bodyPr>
          <a:lstStyle/>
          <a:p>
            <a:r>
              <a:rPr lang="nl-NL" sz="4000" b="1"/>
              <a:t>Politieke dimensie</a:t>
            </a:r>
          </a:p>
        </p:txBody>
      </p:sp>
      <p:sp useBgFill="1">
        <p:nvSpPr>
          <p:cNvPr id="14" name="Rectangle 13">
            <a:extLst>
              <a:ext uri="{FF2B5EF4-FFF2-40B4-BE49-F238E27FC236}">
                <a16:creationId xmlns:a16="http://schemas.microsoft.com/office/drawing/2014/main" id="{A031F918-6C2A-4C3F-8785-651FF6135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7999"/>
          </a:xfrm>
          <a:prstGeom prst="rect">
            <a:avLst/>
          </a:prstGeom>
          <a:ln>
            <a:noFill/>
          </a:ln>
          <a:effectLst>
            <a:outerShdw blurRad="228600" dist="190500" dir="7260000" sx="95000" sy="95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persoon, kleding, buitenshuis, grond&#10;&#10;Automatisch gegenereerde beschrijving">
            <a:extLst>
              <a:ext uri="{FF2B5EF4-FFF2-40B4-BE49-F238E27FC236}">
                <a16:creationId xmlns:a16="http://schemas.microsoft.com/office/drawing/2014/main" id="{EB42C03A-ACAE-97E9-8FC4-ED03656525AF}"/>
              </a:ext>
            </a:extLst>
          </p:cNvPr>
          <p:cNvPicPr>
            <a:picLocks noChangeAspect="1"/>
          </p:cNvPicPr>
          <p:nvPr/>
        </p:nvPicPr>
        <p:blipFill rotWithShape="1">
          <a:blip r:embed="rId3">
            <a:extLst>
              <a:ext uri="{28A0092B-C50C-407E-A947-70E740481C1C}">
                <a14:useLocalDpi xmlns:a14="http://schemas.microsoft.com/office/drawing/2010/main" val="0"/>
              </a:ext>
            </a:extLst>
          </a:blip>
          <a:srcRect b="9274"/>
          <a:stretch/>
        </p:blipFill>
        <p:spPr>
          <a:xfrm>
            <a:off x="1" y="-2"/>
            <a:ext cx="6096000" cy="3429001"/>
          </a:xfrm>
          <a:prstGeom prst="rect">
            <a:avLst/>
          </a:prstGeom>
        </p:spPr>
      </p:pic>
      <p:pic>
        <p:nvPicPr>
          <p:cNvPr id="7" name="Afbeelding 6" descr="Afbeelding met kaart, tekst, atlas&#10;&#10;Automatisch gegenereerde beschrijving">
            <a:extLst>
              <a:ext uri="{FF2B5EF4-FFF2-40B4-BE49-F238E27FC236}">
                <a16:creationId xmlns:a16="http://schemas.microsoft.com/office/drawing/2014/main" id="{9896375C-C4D2-3B22-870B-3737472D95D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96000" y="-2"/>
            <a:ext cx="6096000" cy="3429001"/>
          </a:xfrm>
          <a:prstGeom prst="rect">
            <a:avLst/>
          </a:prstGeom>
        </p:spPr>
      </p:pic>
      <p:sp>
        <p:nvSpPr>
          <p:cNvPr id="3" name="Tijdelijke aanduiding voor inhoud 2">
            <a:extLst>
              <a:ext uri="{FF2B5EF4-FFF2-40B4-BE49-F238E27FC236}">
                <a16:creationId xmlns:a16="http://schemas.microsoft.com/office/drawing/2014/main" id="{780BD078-FE1A-BB43-C589-51365CD24F88}"/>
              </a:ext>
            </a:extLst>
          </p:cNvPr>
          <p:cNvSpPr>
            <a:spLocks noGrp="1"/>
          </p:cNvSpPr>
          <p:nvPr>
            <p:ph idx="1"/>
          </p:nvPr>
        </p:nvSpPr>
        <p:spPr>
          <a:xfrm>
            <a:off x="6803408" y="3886767"/>
            <a:ext cx="5014218" cy="2513466"/>
          </a:xfrm>
        </p:spPr>
        <p:txBody>
          <a:bodyPr anchor="ctr">
            <a:normAutofit/>
          </a:bodyPr>
          <a:lstStyle/>
          <a:p>
            <a:pPr marL="457200" lvl="1" indent="0">
              <a:buNone/>
            </a:pPr>
            <a:r>
              <a:rPr lang="nl-NL" sz="2000" b="1"/>
              <a:t>Conflicten hebben ernstige gevolgen</a:t>
            </a:r>
          </a:p>
          <a:p>
            <a:pPr lvl="1"/>
            <a:r>
              <a:rPr lang="nl-NL" sz="2000"/>
              <a:t>Duizenden mensen gedood</a:t>
            </a:r>
          </a:p>
          <a:p>
            <a:pPr lvl="1"/>
            <a:r>
              <a:rPr lang="nl-NL" sz="2000"/>
              <a:t>Grote humanitaire crisis</a:t>
            </a:r>
          </a:p>
          <a:p>
            <a:pPr lvl="1">
              <a:buFontTx/>
              <a:buChar char="-"/>
            </a:pPr>
            <a:endParaRPr lang="nl-NL" sz="2000"/>
          </a:p>
        </p:txBody>
      </p:sp>
    </p:spTree>
    <p:extLst>
      <p:ext uri="{BB962C8B-B14F-4D97-AF65-F5344CB8AC3E}">
        <p14:creationId xmlns:p14="http://schemas.microsoft.com/office/powerpoint/2010/main" val="25890344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60" name="Rectangle 205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ondreis Historisch Ethiopië | PANGEA Travel">
            <a:extLst>
              <a:ext uri="{FF2B5EF4-FFF2-40B4-BE49-F238E27FC236}">
                <a16:creationId xmlns:a16="http://schemas.microsoft.com/office/drawing/2014/main" id="{6B56C459-3E00-A697-8900-FB7D2A55270D}"/>
              </a:ext>
            </a:extLst>
          </p:cNvPr>
          <p:cNvPicPr>
            <a:picLocks noGrp="1" noChangeAspect="1" noChangeArrowheads="1"/>
          </p:cNvPicPr>
          <p:nvPr>
            <p:ph idx="1"/>
          </p:nvPr>
        </p:nvPicPr>
        <p:blipFill rotWithShape="1">
          <a:blip r:embed="rId3">
            <a:alphaModFix amt="50000"/>
            <a:extLst>
              <a:ext uri="{28A0092B-C50C-407E-A947-70E740481C1C}">
                <a14:useLocalDpi xmlns:a14="http://schemas.microsoft.com/office/drawing/2010/main" val="0"/>
              </a:ext>
            </a:extLst>
          </a:blip>
          <a:srcRect t="1541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DBF597B0-9A8A-A82D-F545-1088EE809499}"/>
              </a:ext>
            </a:extLst>
          </p:cNvPr>
          <p:cNvSpPr txBox="1"/>
          <p:nvPr/>
        </p:nvSpPr>
        <p:spPr>
          <a:xfrm>
            <a:off x="1524000" y="-126202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9600">
                <a:ln w="0"/>
                <a:solidFill>
                  <a:schemeClr val="tx1">
                    <a:lumMod val="75000"/>
                  </a:schemeClr>
                </a:solidFill>
                <a:effectLst>
                  <a:reflection blurRad="6350" stA="53000" endA="300" endPos="35500" dir="5400000" sy="-90000" algn="bl" rotWithShape="0"/>
                </a:effectLst>
                <a:latin typeface="+mj-lt"/>
                <a:ea typeface="+mj-ea"/>
                <a:cs typeface="+mj-cs"/>
              </a:rPr>
              <a:t>ETHIOPIË</a:t>
            </a:r>
            <a:endParaRPr lang="en-US" sz="9600" b="1">
              <a:solidFill>
                <a:schemeClr val="tx1">
                  <a:lumMod val="75000"/>
                </a:schemeClr>
              </a:solidFill>
              <a:latin typeface="+mj-lt"/>
              <a:ea typeface="+mj-ea"/>
              <a:cs typeface="+mj-cs"/>
            </a:endParaRPr>
          </a:p>
        </p:txBody>
      </p:sp>
    </p:spTree>
    <p:extLst>
      <p:ext uri="{BB962C8B-B14F-4D97-AF65-F5344CB8AC3E}">
        <p14:creationId xmlns:p14="http://schemas.microsoft.com/office/powerpoint/2010/main" val="8082042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Afbeelding 16" descr="Afbeelding met buitenshuis, boom, wolk, landschap&#10;&#10;Automatisch gegenereerde beschrijving">
            <a:extLst>
              <a:ext uri="{FF2B5EF4-FFF2-40B4-BE49-F238E27FC236}">
                <a16:creationId xmlns:a16="http://schemas.microsoft.com/office/drawing/2014/main" id="{6E417672-96BC-D678-F7A4-085FF8577D7A}"/>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t="2626"/>
          <a:stretch/>
        </p:blipFill>
        <p:spPr>
          <a:xfrm>
            <a:off x="20" y="1021"/>
            <a:ext cx="12191980" cy="6855958"/>
          </a:xfrm>
          <a:prstGeom prst="rect">
            <a:avLst/>
          </a:prstGeom>
        </p:spPr>
      </p:pic>
      <p:sp>
        <p:nvSpPr>
          <p:cNvPr id="2" name="Titel 1">
            <a:extLst>
              <a:ext uri="{FF2B5EF4-FFF2-40B4-BE49-F238E27FC236}">
                <a16:creationId xmlns:a16="http://schemas.microsoft.com/office/drawing/2014/main" id="{3852CDF2-059C-5FB9-6600-7A121B537222}"/>
              </a:ext>
            </a:extLst>
          </p:cNvPr>
          <p:cNvSpPr>
            <a:spLocks noGrp="1"/>
          </p:cNvSpPr>
          <p:nvPr>
            <p:ph type="title"/>
          </p:nvPr>
        </p:nvSpPr>
        <p:spPr>
          <a:xfrm>
            <a:off x="704209" y="635069"/>
            <a:ext cx="4509236" cy="1139139"/>
          </a:xfrm>
        </p:spPr>
        <p:txBody>
          <a:bodyPr vert="horz" lIns="91440" tIns="45720" rIns="91440" bIns="45720" rtlCol="0">
            <a:normAutofit/>
          </a:bodyPr>
          <a:lstStyle/>
          <a:p>
            <a:r>
              <a:rPr lang="en-US" sz="3600" b="1" kern="1200" err="1">
                <a:latin typeface="+mj-lt"/>
                <a:ea typeface="+mj-ea"/>
                <a:cs typeface="+mj-cs"/>
              </a:rPr>
              <a:t>Ethiopië</a:t>
            </a:r>
            <a:endParaRPr lang="en-US" sz="3600" b="1" kern="1200">
              <a:latin typeface="+mj-lt"/>
              <a:ea typeface="+mj-ea"/>
              <a:cs typeface="+mj-cs"/>
            </a:endParaRPr>
          </a:p>
        </p:txBody>
      </p:sp>
      <p:sp>
        <p:nvSpPr>
          <p:cNvPr id="30" name="Content Placeholder 29">
            <a:extLst>
              <a:ext uri="{FF2B5EF4-FFF2-40B4-BE49-F238E27FC236}">
                <a16:creationId xmlns:a16="http://schemas.microsoft.com/office/drawing/2014/main" id="{98793E16-58AD-0D27-C5E9-2981C419842E}"/>
              </a:ext>
            </a:extLst>
          </p:cNvPr>
          <p:cNvSpPr>
            <a:spLocks noGrp="1"/>
          </p:cNvSpPr>
          <p:nvPr>
            <p:ph idx="1"/>
          </p:nvPr>
        </p:nvSpPr>
        <p:spPr>
          <a:xfrm>
            <a:off x="720992" y="1941362"/>
            <a:ext cx="4492454" cy="2419097"/>
          </a:xfrm>
        </p:spPr>
        <p:txBody>
          <a:bodyPr anchor="t">
            <a:normAutofit/>
          </a:bodyPr>
          <a:lstStyle/>
          <a:p>
            <a:r>
              <a:rPr lang="en-US" sz="2000" dirty="0"/>
              <a:t>Oost-Afrika</a:t>
            </a:r>
          </a:p>
          <a:p>
            <a:r>
              <a:rPr lang="en-US" sz="2000" dirty="0"/>
              <a:t>Addis </a:t>
            </a:r>
            <a:r>
              <a:rPr lang="en-US" sz="2000" dirty="0" err="1"/>
              <a:t>Abeba</a:t>
            </a:r>
            <a:endParaRPr lang="en-US" sz="2000" dirty="0"/>
          </a:p>
          <a:p>
            <a:r>
              <a:rPr lang="en-US" sz="2000" dirty="0"/>
              <a:t>120 </a:t>
            </a:r>
            <a:r>
              <a:rPr lang="en-US" sz="2000" dirty="0" err="1"/>
              <a:t>Miljoen</a:t>
            </a:r>
            <a:endParaRPr lang="en-US" sz="2000" dirty="0"/>
          </a:p>
          <a:p>
            <a:r>
              <a:rPr lang="en-US" sz="2000" dirty="0" err="1"/>
              <a:t>Amhaars</a:t>
            </a:r>
            <a:endParaRPr lang="en-US" sz="2000" dirty="0"/>
          </a:p>
          <a:p>
            <a:r>
              <a:rPr lang="en-US" sz="2000" dirty="0" err="1"/>
              <a:t>Onafhankelijkheid</a:t>
            </a:r>
            <a:endParaRPr lang="en-US" sz="2000" dirty="0"/>
          </a:p>
          <a:p>
            <a:endParaRPr lang="en-US" sz="1800" dirty="0"/>
          </a:p>
          <a:p>
            <a:endParaRPr lang="en-US" sz="2400" dirty="0"/>
          </a:p>
        </p:txBody>
      </p:sp>
      <p:sp>
        <p:nvSpPr>
          <p:cNvPr id="33" name="Oval 32">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Afbeelding 10" descr="Afbeelding met landschap, buitenshuis, hooglanden, natuur&#10;&#10;Automatisch gegenereerde beschrijving">
            <a:extLst>
              <a:ext uri="{FF2B5EF4-FFF2-40B4-BE49-F238E27FC236}">
                <a16:creationId xmlns:a16="http://schemas.microsoft.com/office/drawing/2014/main" id="{A83698FF-D71B-FC3C-05CC-B31331D8BAC6}"/>
              </a:ext>
            </a:extLst>
          </p:cNvPr>
          <p:cNvPicPr>
            <a:picLocks noChangeAspect="1"/>
          </p:cNvPicPr>
          <p:nvPr/>
        </p:nvPicPr>
        <p:blipFill rotWithShape="1">
          <a:blip r:embed="rId4">
            <a:extLst>
              <a:ext uri="{28A0092B-C50C-407E-A947-70E740481C1C}">
                <a14:useLocalDpi xmlns:a14="http://schemas.microsoft.com/office/drawing/2010/main" val="0"/>
              </a:ext>
            </a:extLst>
          </a:blip>
          <a:srcRect r="33505" b="7"/>
          <a:stretch/>
        </p:blipFill>
        <p:spPr>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5" name="Freeform: Shape 34">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Afbeelding 18" descr="Afbeelding met buitenshuis, horizon, hemel, stad&#10;&#10;Automatisch gegenereerde beschrijving">
            <a:extLst>
              <a:ext uri="{FF2B5EF4-FFF2-40B4-BE49-F238E27FC236}">
                <a16:creationId xmlns:a16="http://schemas.microsoft.com/office/drawing/2014/main" id="{501A1193-8292-21B7-24A7-8BC7F6A2B2A2}"/>
              </a:ext>
            </a:extLst>
          </p:cNvPr>
          <p:cNvPicPr>
            <a:picLocks noChangeAspect="1"/>
          </p:cNvPicPr>
          <p:nvPr/>
        </p:nvPicPr>
        <p:blipFill rotWithShape="1">
          <a:blip r:embed="rId5">
            <a:extLst>
              <a:ext uri="{28A0092B-C50C-407E-A947-70E740481C1C}">
                <a14:useLocalDpi xmlns:a14="http://schemas.microsoft.com/office/drawing/2010/main" val="0"/>
              </a:ext>
            </a:extLst>
          </a:blip>
          <a:srcRect l="25000"/>
          <a:stretch/>
        </p:blipFill>
        <p:spPr>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15" name="Tijdelijke aanduiding voor inhoud 14" descr="Afbeelding met natuur, vulkaan, hemel, berg&#10;&#10;Automatisch gegenereerde beschrijving">
            <a:extLst>
              <a:ext uri="{FF2B5EF4-FFF2-40B4-BE49-F238E27FC236}">
                <a16:creationId xmlns:a16="http://schemas.microsoft.com/office/drawing/2014/main" id="{DE6AA835-7387-3244-AC57-7266BCB73780}"/>
              </a:ext>
            </a:extLst>
          </p:cNvPr>
          <p:cNvPicPr>
            <a:picLocks noChangeAspect="1"/>
          </p:cNvPicPr>
          <p:nvPr/>
        </p:nvPicPr>
        <p:blipFill rotWithShape="1">
          <a:blip r:embed="rId6">
            <a:extLst>
              <a:ext uri="{28A0092B-C50C-407E-A947-70E740481C1C}">
                <a14:useLocalDpi xmlns:a14="http://schemas.microsoft.com/office/drawing/2010/main" val="0"/>
              </a:ext>
            </a:extLst>
          </a:blip>
          <a:srcRect r="31132" b="1"/>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39" name="Freeform: Shape 38">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descr="Afbeelding met buitenshuis, landschap, wolk, hemel&#10;&#10;Automatisch gegenereerde beschrijving">
            <a:extLst>
              <a:ext uri="{FF2B5EF4-FFF2-40B4-BE49-F238E27FC236}">
                <a16:creationId xmlns:a16="http://schemas.microsoft.com/office/drawing/2014/main" id="{92400D47-2303-C955-D345-A5DCC68FEA13}"/>
              </a:ext>
            </a:extLst>
          </p:cNvPr>
          <p:cNvPicPr>
            <a:picLocks noChangeAspect="1"/>
          </p:cNvPicPr>
          <p:nvPr/>
        </p:nvPicPr>
        <p:blipFill rotWithShape="1">
          <a:blip r:embed="rId7">
            <a:extLst>
              <a:ext uri="{28A0092B-C50C-407E-A947-70E740481C1C}">
                <a14:useLocalDpi xmlns:a14="http://schemas.microsoft.com/office/drawing/2010/main" val="0"/>
              </a:ext>
            </a:extLst>
          </a:blip>
          <a:srcRect t="29506" r="5" b="5"/>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41" name="Freeform: Shape 40">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Tijdelijke aanduiding voor inhoud 4" descr="Afbeelding met tekst, kaart, atlas&#10;&#10;Automatisch gegenereerde beschrijving">
            <a:extLst>
              <a:ext uri="{FF2B5EF4-FFF2-40B4-BE49-F238E27FC236}">
                <a16:creationId xmlns:a16="http://schemas.microsoft.com/office/drawing/2014/main" id="{891E8ACF-D97B-D4D4-2B41-ECD8FA8D84BF}"/>
              </a:ext>
            </a:extLst>
          </p:cNvPr>
          <p:cNvPicPr>
            <a:picLocks noChangeAspect="1"/>
          </p:cNvPicPr>
          <p:nvPr/>
        </p:nvPicPr>
        <p:blipFill rotWithShape="1">
          <a:blip r:embed="rId8">
            <a:extLst>
              <a:ext uri="{28A0092B-C50C-407E-A947-70E740481C1C}">
                <a14:useLocalDpi xmlns:a14="http://schemas.microsoft.com/office/drawing/2010/main" val="0"/>
              </a:ext>
            </a:extLst>
          </a:blip>
          <a:srcRect t="14019" r="-4" b="-4"/>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264916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52B571C6-09FD-23D5-A4BE-92BC3EA86429}"/>
              </a:ext>
            </a:extLst>
          </p:cNvPr>
          <p:cNvPicPr>
            <a:picLocks noChangeAspect="1"/>
          </p:cNvPicPr>
          <p:nvPr/>
        </p:nvPicPr>
        <p:blipFill rotWithShape="1">
          <a:blip r:embed="rId3"/>
          <a:srcRect l="12907" r="31884"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4" name="Afbeelding 3">
            <a:extLst>
              <a:ext uri="{FF2B5EF4-FFF2-40B4-BE49-F238E27FC236}">
                <a16:creationId xmlns:a16="http://schemas.microsoft.com/office/drawing/2014/main" id="{34EBE8CC-0F5C-CE54-FEC1-4D6A97AAB398}"/>
              </a:ext>
            </a:extLst>
          </p:cNvPr>
          <p:cNvPicPr>
            <a:picLocks noChangeAspect="1"/>
          </p:cNvPicPr>
          <p:nvPr/>
        </p:nvPicPr>
        <p:blipFill rotWithShape="1">
          <a:blip r:embed="rId4"/>
          <a:srcRect l="7657" r="11781" b="1"/>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5" name="Afbeelding 4">
            <a:extLst>
              <a:ext uri="{FF2B5EF4-FFF2-40B4-BE49-F238E27FC236}">
                <a16:creationId xmlns:a16="http://schemas.microsoft.com/office/drawing/2014/main" id="{11948F7D-F6BB-AB87-62F4-D27CC56A3248}"/>
              </a:ext>
            </a:extLst>
          </p:cNvPr>
          <p:cNvPicPr>
            <a:picLocks noChangeAspect="1"/>
          </p:cNvPicPr>
          <p:nvPr/>
        </p:nvPicPr>
        <p:blipFill rotWithShape="1">
          <a:blip r:embed="rId5"/>
          <a:srcRect t="3435" r="-1" b="10081"/>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18" name="Freeform: Shape 17">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EBED729-FE2D-D316-DE9D-057BC0279FC8}"/>
              </a:ext>
            </a:extLst>
          </p:cNvPr>
          <p:cNvSpPr>
            <a:spLocks noGrp="1"/>
          </p:cNvSpPr>
          <p:nvPr>
            <p:ph type="title"/>
          </p:nvPr>
        </p:nvSpPr>
        <p:spPr>
          <a:xfrm>
            <a:off x="448056" y="685800"/>
            <a:ext cx="4922338" cy="1325563"/>
          </a:xfrm>
        </p:spPr>
        <p:txBody>
          <a:bodyPr>
            <a:normAutofit/>
          </a:bodyPr>
          <a:lstStyle/>
          <a:p>
            <a:r>
              <a:rPr lang="nl-NL" sz="3400" b="1"/>
              <a:t>Fysische dimensie</a:t>
            </a:r>
          </a:p>
        </p:txBody>
      </p:sp>
      <p:sp>
        <p:nvSpPr>
          <p:cNvPr id="22" name="Rectangle 21">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80BD078-FE1A-BB43-C589-51365CD24F88}"/>
              </a:ext>
            </a:extLst>
          </p:cNvPr>
          <p:cNvSpPr>
            <a:spLocks noGrp="1"/>
          </p:cNvSpPr>
          <p:nvPr>
            <p:ph idx="1"/>
          </p:nvPr>
        </p:nvSpPr>
        <p:spPr>
          <a:xfrm>
            <a:off x="448056" y="2514600"/>
            <a:ext cx="4922338" cy="3666744"/>
          </a:xfrm>
        </p:spPr>
        <p:txBody>
          <a:bodyPr>
            <a:normAutofit/>
          </a:bodyPr>
          <a:lstStyle/>
          <a:p>
            <a:pPr lvl="1"/>
            <a:r>
              <a:rPr lang="nl-NL" sz="2200"/>
              <a:t>Vulkanisme</a:t>
            </a:r>
          </a:p>
          <a:p>
            <a:pPr lvl="1"/>
            <a:r>
              <a:rPr lang="nl-NL" sz="2200"/>
              <a:t>Aardbevingen</a:t>
            </a:r>
          </a:p>
          <a:p>
            <a:pPr lvl="1"/>
            <a:r>
              <a:rPr lang="nl-NL" sz="2200"/>
              <a:t>Grondstoffen</a:t>
            </a:r>
          </a:p>
          <a:p>
            <a:pPr marL="457200" lvl="1" indent="0">
              <a:buNone/>
            </a:pPr>
            <a:endParaRPr lang="nl-NL" sz="2000"/>
          </a:p>
          <a:p>
            <a:pPr lvl="1"/>
            <a:endParaRPr lang="nl-NL" sz="2000"/>
          </a:p>
          <a:p>
            <a:pPr lvl="1"/>
            <a:endParaRPr lang="nl-NL" sz="2000"/>
          </a:p>
        </p:txBody>
      </p:sp>
    </p:spTree>
    <p:extLst>
      <p:ext uri="{BB962C8B-B14F-4D97-AF65-F5344CB8AC3E}">
        <p14:creationId xmlns:p14="http://schemas.microsoft.com/office/powerpoint/2010/main" val="5366781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04C356B4-8B0D-9C17-3444-36D427790E95}"/>
              </a:ext>
            </a:extLst>
          </p:cNvPr>
          <p:cNvPicPr>
            <a:picLocks noChangeAspect="1"/>
          </p:cNvPicPr>
          <p:nvPr/>
        </p:nvPicPr>
        <p:blipFill rotWithShape="1">
          <a:blip r:embed="rId3"/>
          <a:srcRect l="14763" r="13584" b="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7" name="Afbeelding 6" descr="Afbeelding met hemel, buitenshuis, wolk, boom&#10;&#10;Automatisch gegenereerde beschrijving">
            <a:extLst>
              <a:ext uri="{FF2B5EF4-FFF2-40B4-BE49-F238E27FC236}">
                <a16:creationId xmlns:a16="http://schemas.microsoft.com/office/drawing/2014/main" id="{4ECFA0A9-77A0-8998-48C8-750AE94CD33F}"/>
              </a:ext>
            </a:extLst>
          </p:cNvPr>
          <p:cNvPicPr>
            <a:picLocks noChangeAspect="1"/>
          </p:cNvPicPr>
          <p:nvPr/>
        </p:nvPicPr>
        <p:blipFill rotWithShape="1">
          <a:blip r:embed="rId4">
            <a:extLst>
              <a:ext uri="{28A0092B-C50C-407E-A947-70E740481C1C}">
                <a14:useLocalDpi xmlns:a14="http://schemas.microsoft.com/office/drawing/2010/main" val="0"/>
              </a:ext>
            </a:extLst>
          </a:blip>
          <a:srcRect l="4884" r="4320" b="4"/>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4" name="Afbeelding 3">
            <a:extLst>
              <a:ext uri="{FF2B5EF4-FFF2-40B4-BE49-F238E27FC236}">
                <a16:creationId xmlns:a16="http://schemas.microsoft.com/office/drawing/2014/main" id="{963E50CE-B095-B95F-1B1D-D491CD11DAAE}"/>
              </a:ext>
            </a:extLst>
          </p:cNvPr>
          <p:cNvPicPr>
            <a:picLocks noChangeAspect="1"/>
          </p:cNvPicPr>
          <p:nvPr/>
        </p:nvPicPr>
        <p:blipFill rotWithShape="1">
          <a:blip r:embed="rId5"/>
          <a:srcRect t="23596" r="1" b="7988"/>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25" name="Freeform: Shape 24">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EBED729-FE2D-D316-DE9D-057BC0279FC8}"/>
              </a:ext>
            </a:extLst>
          </p:cNvPr>
          <p:cNvSpPr>
            <a:spLocks noGrp="1"/>
          </p:cNvSpPr>
          <p:nvPr>
            <p:ph type="title"/>
          </p:nvPr>
        </p:nvSpPr>
        <p:spPr>
          <a:xfrm>
            <a:off x="448056" y="685800"/>
            <a:ext cx="4922338" cy="1325563"/>
          </a:xfrm>
        </p:spPr>
        <p:txBody>
          <a:bodyPr>
            <a:normAutofit/>
          </a:bodyPr>
          <a:lstStyle/>
          <a:p>
            <a:r>
              <a:rPr lang="nl-NL" sz="3400" b="1"/>
              <a:t>Fysische dimensie</a:t>
            </a:r>
          </a:p>
        </p:txBody>
      </p:sp>
      <p:sp>
        <p:nvSpPr>
          <p:cNvPr id="29" name="Rectangle 28">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80BD078-FE1A-BB43-C589-51365CD24F88}"/>
              </a:ext>
            </a:extLst>
          </p:cNvPr>
          <p:cNvSpPr>
            <a:spLocks noGrp="1"/>
          </p:cNvSpPr>
          <p:nvPr>
            <p:ph idx="1"/>
          </p:nvPr>
        </p:nvSpPr>
        <p:spPr>
          <a:xfrm>
            <a:off x="448056" y="2514600"/>
            <a:ext cx="4922338" cy="3666744"/>
          </a:xfrm>
        </p:spPr>
        <p:txBody>
          <a:bodyPr>
            <a:normAutofit/>
          </a:bodyPr>
          <a:lstStyle/>
          <a:p>
            <a:pPr lvl="1"/>
            <a:r>
              <a:rPr lang="nl-NL" sz="2200"/>
              <a:t>Vruchtbare grond</a:t>
            </a:r>
          </a:p>
          <a:p>
            <a:pPr lvl="1"/>
            <a:r>
              <a:rPr lang="nl-NL" sz="2200"/>
              <a:t>Watertekort</a:t>
            </a:r>
          </a:p>
        </p:txBody>
      </p:sp>
    </p:spTree>
    <p:extLst>
      <p:ext uri="{BB962C8B-B14F-4D97-AF65-F5344CB8AC3E}">
        <p14:creationId xmlns:p14="http://schemas.microsoft.com/office/powerpoint/2010/main" val="84274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E36BB3C5-822B-45E1-A81E-5CC3176C6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3" name="Rectangle 3082">
            <a:extLst>
              <a:ext uri="{FF2B5EF4-FFF2-40B4-BE49-F238E27FC236}">
                <a16:creationId xmlns:a16="http://schemas.microsoft.com/office/drawing/2014/main" id="{FB39ECA9-4CDE-4883-98E8-287E905E9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630934"/>
            <a:ext cx="6288261" cy="254602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EBED729-FE2D-D316-DE9D-057BC0279FC8}"/>
              </a:ext>
            </a:extLst>
          </p:cNvPr>
          <p:cNvSpPr>
            <a:spLocks noGrp="1"/>
          </p:cNvSpPr>
          <p:nvPr>
            <p:ph type="title"/>
          </p:nvPr>
        </p:nvSpPr>
        <p:spPr>
          <a:xfrm>
            <a:off x="841248" y="3849689"/>
            <a:ext cx="2111122" cy="2105025"/>
          </a:xfrm>
        </p:spPr>
        <p:txBody>
          <a:bodyPr>
            <a:normAutofit/>
          </a:bodyPr>
          <a:lstStyle/>
          <a:p>
            <a:r>
              <a:rPr lang="nl-NL" sz="2400" b="1"/>
              <a:t>Economische dimensie</a:t>
            </a:r>
          </a:p>
        </p:txBody>
      </p:sp>
      <p:sp>
        <p:nvSpPr>
          <p:cNvPr id="3085" name="Rectangle 3084">
            <a:extLst>
              <a:ext uri="{FF2B5EF4-FFF2-40B4-BE49-F238E27FC236}">
                <a16:creationId xmlns:a16="http://schemas.microsoft.com/office/drawing/2014/main" id="{A67483D0-BAEB-4927-88AD-76F5DA846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494" y="45657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7" name="Rectangle 3086">
            <a:extLst>
              <a:ext uri="{FF2B5EF4-FFF2-40B4-BE49-F238E27FC236}">
                <a16:creationId xmlns:a16="http://schemas.microsoft.com/office/drawing/2014/main" id="{0DBB7B12-4298-4CFB-B539-44A91C93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489305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80BD078-FE1A-BB43-C589-51365CD24F88}"/>
              </a:ext>
            </a:extLst>
          </p:cNvPr>
          <p:cNvSpPr>
            <a:spLocks noGrp="1"/>
          </p:cNvSpPr>
          <p:nvPr>
            <p:ph idx="1"/>
          </p:nvPr>
        </p:nvSpPr>
        <p:spPr>
          <a:xfrm>
            <a:off x="3360563" y="3849688"/>
            <a:ext cx="3315810" cy="2105025"/>
          </a:xfrm>
        </p:spPr>
        <p:txBody>
          <a:bodyPr vert="horz" lIns="91440" tIns="45720" rIns="91440" bIns="45720" rtlCol="0" anchor="ctr">
            <a:normAutofit/>
          </a:bodyPr>
          <a:lstStyle/>
          <a:p>
            <a:pPr lvl="1"/>
            <a:endParaRPr lang="nl-NL" sz="1700">
              <a:latin typeface="Arial"/>
              <a:cs typeface="Arial"/>
            </a:endParaRPr>
          </a:p>
          <a:p>
            <a:endParaRPr lang="nl-NL" sz="1700">
              <a:latin typeface="Arial"/>
              <a:cs typeface="Arial"/>
            </a:endParaRPr>
          </a:p>
          <a:p>
            <a:pPr lvl="1"/>
            <a:r>
              <a:rPr lang="nl-NL" sz="1700">
                <a:latin typeface="Arial"/>
                <a:cs typeface="Arial"/>
              </a:rPr>
              <a:t>Welvaart / Inkomen (BBP/BRP (per hoofd))</a:t>
            </a:r>
          </a:p>
          <a:p>
            <a:pPr lvl="1"/>
            <a:r>
              <a:rPr lang="nl-NL" sz="1700">
                <a:latin typeface="Arial"/>
                <a:cs typeface="Arial"/>
              </a:rPr>
              <a:t>Beroepsbevolking</a:t>
            </a:r>
            <a:endParaRPr lang="nl-NL"/>
          </a:p>
          <a:p>
            <a:pPr lvl="1"/>
            <a:endParaRPr lang="nl-NL" sz="1700">
              <a:latin typeface="Arial"/>
              <a:cs typeface="Arial"/>
            </a:endParaRPr>
          </a:p>
          <a:p>
            <a:pPr lvl="1"/>
            <a:endParaRPr lang="nl-NL" sz="1700">
              <a:latin typeface="Aptos" panose="02110004020202020204"/>
              <a:cs typeface="Arial"/>
            </a:endParaRPr>
          </a:p>
        </p:txBody>
      </p:sp>
      <p:pic>
        <p:nvPicPr>
          <p:cNvPr id="3078" name="Picture 6">
            <a:extLst>
              <a:ext uri="{FF2B5EF4-FFF2-40B4-BE49-F238E27FC236}">
                <a16:creationId xmlns:a16="http://schemas.microsoft.com/office/drawing/2014/main" id="{673B2D50-863E-E6E5-5920-1334E2C4D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146" y="281942"/>
            <a:ext cx="6270227" cy="32252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2592F0A-5F61-D277-C228-76BF7739A647}"/>
              </a:ext>
            </a:extLst>
          </p:cNvPr>
          <p:cNvSpPr txBox="1"/>
          <p:nvPr/>
        </p:nvSpPr>
        <p:spPr>
          <a:xfrm>
            <a:off x="7506833" y="3714749"/>
            <a:ext cx="4045857"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l-NL" sz="2200"/>
              <a:t>Landbouw</a:t>
            </a:r>
          </a:p>
          <a:p>
            <a:pPr marL="285750" indent="-285750">
              <a:buFont typeface="Arial"/>
              <a:buChar char="•"/>
            </a:pPr>
            <a:r>
              <a:rPr lang="nl-NL" sz="2200"/>
              <a:t>Eindproduct</a:t>
            </a:r>
          </a:p>
          <a:p>
            <a:pPr marL="285750" indent="-285750">
              <a:buFont typeface="Arial"/>
              <a:buChar char="•"/>
            </a:pPr>
            <a:r>
              <a:rPr lang="nl-NL" sz="2200"/>
              <a:t>Handel</a:t>
            </a:r>
          </a:p>
          <a:p>
            <a:endParaRPr lang="nl-NL" sz="2200"/>
          </a:p>
          <a:p>
            <a:pPr marL="285750" indent="-285750">
              <a:buFont typeface="Arial"/>
              <a:buChar char="•"/>
            </a:pPr>
            <a:r>
              <a:rPr lang="nl-NL" sz="2200"/>
              <a:t>Landbouw</a:t>
            </a:r>
          </a:p>
          <a:p>
            <a:pPr marL="285750" indent="-285750">
              <a:buFont typeface="Arial"/>
              <a:buChar char="•"/>
            </a:pPr>
            <a:r>
              <a:rPr lang="nl-NL" sz="2200"/>
              <a:t>Tropisch</a:t>
            </a:r>
          </a:p>
          <a:p>
            <a:pPr marL="285750" indent="-285750">
              <a:buFont typeface="Arial"/>
              <a:buChar char="•"/>
            </a:pPr>
            <a:r>
              <a:rPr lang="nl-NL" sz="2200"/>
              <a:t>Industrie</a:t>
            </a:r>
          </a:p>
        </p:txBody>
      </p:sp>
      <p:pic>
        <p:nvPicPr>
          <p:cNvPr id="1028" name="Picture 4" descr="Ethiopië Economie Infographic Economische statistieken Gegevens van Ethiopië  grafieken Presentatie | Premium Vector">
            <a:extLst>
              <a:ext uri="{FF2B5EF4-FFF2-40B4-BE49-F238E27FC236}">
                <a16:creationId xmlns:a16="http://schemas.microsoft.com/office/drawing/2014/main" id="{1D911D43-296C-F797-3DFA-D79DC19FF6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7524" y="281942"/>
            <a:ext cx="5188494" cy="32407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344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3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3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3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3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3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BED729-FE2D-D316-DE9D-057BC0279FC8}"/>
              </a:ext>
            </a:extLst>
          </p:cNvPr>
          <p:cNvSpPr>
            <a:spLocks noGrp="1"/>
          </p:cNvSpPr>
          <p:nvPr>
            <p:ph type="title"/>
          </p:nvPr>
        </p:nvSpPr>
        <p:spPr>
          <a:xfrm>
            <a:off x="838201" y="345810"/>
            <a:ext cx="5120561" cy="1325563"/>
          </a:xfrm>
        </p:spPr>
        <p:txBody>
          <a:bodyPr>
            <a:normAutofit/>
          </a:bodyPr>
          <a:lstStyle/>
          <a:p>
            <a:r>
              <a:rPr lang="nl-NL" b="1"/>
              <a:t>Economische dimensie</a:t>
            </a:r>
          </a:p>
        </p:txBody>
      </p:sp>
      <p:sp>
        <p:nvSpPr>
          <p:cNvPr id="3" name="Tijdelijke aanduiding voor inhoud 2">
            <a:extLst>
              <a:ext uri="{FF2B5EF4-FFF2-40B4-BE49-F238E27FC236}">
                <a16:creationId xmlns:a16="http://schemas.microsoft.com/office/drawing/2014/main" id="{780BD078-FE1A-BB43-C589-51365CD24F88}"/>
              </a:ext>
            </a:extLst>
          </p:cNvPr>
          <p:cNvSpPr>
            <a:spLocks noGrp="1"/>
          </p:cNvSpPr>
          <p:nvPr>
            <p:ph idx="1"/>
          </p:nvPr>
        </p:nvSpPr>
        <p:spPr>
          <a:xfrm>
            <a:off x="205597" y="1710605"/>
            <a:ext cx="5480382" cy="4969565"/>
          </a:xfrm>
        </p:spPr>
        <p:txBody>
          <a:bodyPr vert="horz" lIns="91440" tIns="45720" rIns="91440" bIns="45720" rtlCol="0" anchor="t">
            <a:normAutofit lnSpcReduction="10000"/>
          </a:bodyPr>
          <a:lstStyle/>
          <a:p>
            <a:pPr lvl="1"/>
            <a:r>
              <a:rPr lang="nl-NL" b="1"/>
              <a:t>Handelsbalans</a:t>
            </a:r>
          </a:p>
          <a:p>
            <a:pPr lvl="1"/>
            <a:r>
              <a:rPr lang="nl-NL"/>
              <a:t>13,9 miljard </a:t>
            </a:r>
          </a:p>
          <a:p>
            <a:pPr lvl="1"/>
            <a:r>
              <a:rPr lang="nl-NL"/>
              <a:t>3,2 miljard</a:t>
            </a:r>
          </a:p>
          <a:p>
            <a:pPr lvl="1"/>
            <a:r>
              <a:rPr lang="nl-NL"/>
              <a:t>Negatief</a:t>
            </a:r>
          </a:p>
          <a:p>
            <a:pPr lvl="1"/>
            <a:r>
              <a:rPr lang="nl-NL"/>
              <a:t>Eindproduct</a:t>
            </a:r>
          </a:p>
          <a:p>
            <a:pPr lvl="1"/>
            <a:endParaRPr lang="nl-NL"/>
          </a:p>
          <a:p>
            <a:pPr lvl="1"/>
            <a:r>
              <a:rPr lang="nl-NL" b="1"/>
              <a:t>Welzijn</a:t>
            </a:r>
          </a:p>
          <a:p>
            <a:pPr lvl="1"/>
            <a:r>
              <a:rPr lang="nl-NL"/>
              <a:t>Human development index </a:t>
            </a:r>
            <a:endParaRPr lang="nl-NL" b="1"/>
          </a:p>
          <a:p>
            <a:pPr lvl="1"/>
            <a:r>
              <a:rPr lang="nl-NL"/>
              <a:t>Ontwikkeling </a:t>
            </a:r>
            <a:r>
              <a:rPr lang="nl-NL" b="1"/>
              <a:t>l k v</a:t>
            </a:r>
          </a:p>
          <a:p>
            <a:pPr lvl="1"/>
            <a:r>
              <a:rPr lang="nl-NL"/>
              <a:t>60-70 geboren</a:t>
            </a:r>
            <a:endParaRPr lang="nl-NL" b="1"/>
          </a:p>
          <a:p>
            <a:pPr lvl="1"/>
            <a:r>
              <a:rPr lang="nl-NL"/>
              <a:t>2390kcal</a:t>
            </a:r>
          </a:p>
          <a:p>
            <a:pPr lvl="1"/>
            <a:r>
              <a:rPr lang="nl-NL"/>
              <a:t>Scholen</a:t>
            </a:r>
          </a:p>
          <a:p>
            <a:pPr lvl="1"/>
            <a:r>
              <a:rPr lang="nl-NL"/>
              <a:t>40-60%</a:t>
            </a:r>
          </a:p>
        </p:txBody>
      </p:sp>
      <p:sp>
        <p:nvSpPr>
          <p:cNvPr id="32" name="Oval 3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Afbeelding 4" descr="Afbeelding met kaart, tekst, atlas&#10;&#10;Automatisch gegenereerde beschrijving">
            <a:extLst>
              <a:ext uri="{FF2B5EF4-FFF2-40B4-BE49-F238E27FC236}">
                <a16:creationId xmlns:a16="http://schemas.microsoft.com/office/drawing/2014/main" id="{34782FFE-DDE4-B967-85D5-AA1130EC96E8}"/>
              </a:ext>
            </a:extLst>
          </p:cNvPr>
          <p:cNvPicPr>
            <a:picLocks noChangeAspect="1"/>
          </p:cNvPicPr>
          <p:nvPr/>
        </p:nvPicPr>
        <p:blipFill rotWithShape="1">
          <a:blip r:embed="rId3"/>
          <a:srcRect l="11081" r="15423" b="3"/>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4" name="Arc 3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Afbeelding 3" descr="Afbeelding met kaart, tekst, atlas&#10;&#10;Automatisch gegenereerde beschrijving">
            <a:extLst>
              <a:ext uri="{FF2B5EF4-FFF2-40B4-BE49-F238E27FC236}">
                <a16:creationId xmlns:a16="http://schemas.microsoft.com/office/drawing/2014/main" id="{B108EF49-2D8E-8158-F198-6AD412FC6BD7}"/>
              </a:ext>
            </a:extLst>
          </p:cNvPr>
          <p:cNvPicPr>
            <a:picLocks noChangeAspect="1"/>
          </p:cNvPicPr>
          <p:nvPr/>
        </p:nvPicPr>
        <p:blipFill rotWithShape="1">
          <a:blip r:embed="rId4"/>
          <a:srcRect t="142" r="2" b="5869"/>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6758173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fade">
                                      <p:cBhvr>
                                        <p:cTn id="6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BED729-FE2D-D316-DE9D-057BC0279FC8}"/>
              </a:ext>
            </a:extLst>
          </p:cNvPr>
          <p:cNvSpPr>
            <a:spLocks noGrp="1"/>
          </p:cNvSpPr>
          <p:nvPr>
            <p:ph type="title"/>
          </p:nvPr>
        </p:nvSpPr>
        <p:spPr>
          <a:xfrm>
            <a:off x="971368" y="371719"/>
            <a:ext cx="6125964" cy="1906863"/>
          </a:xfrm>
        </p:spPr>
        <p:txBody>
          <a:bodyPr anchor="b">
            <a:normAutofit/>
          </a:bodyPr>
          <a:lstStyle/>
          <a:p>
            <a:r>
              <a:rPr lang="nl-NL" b="1"/>
              <a:t>Sociaal-culturele dimensie</a:t>
            </a:r>
          </a:p>
        </p:txBody>
      </p:sp>
      <p:sp>
        <p:nvSpPr>
          <p:cNvPr id="3" name="Tijdelijke aanduiding voor inhoud 2">
            <a:extLst>
              <a:ext uri="{FF2B5EF4-FFF2-40B4-BE49-F238E27FC236}">
                <a16:creationId xmlns:a16="http://schemas.microsoft.com/office/drawing/2014/main" id="{780BD078-FE1A-BB43-C589-51365CD24F88}"/>
              </a:ext>
            </a:extLst>
          </p:cNvPr>
          <p:cNvSpPr>
            <a:spLocks noGrp="1"/>
          </p:cNvSpPr>
          <p:nvPr>
            <p:ph idx="1"/>
          </p:nvPr>
        </p:nvSpPr>
        <p:spPr>
          <a:xfrm>
            <a:off x="257966" y="2711395"/>
            <a:ext cx="5813539" cy="3465568"/>
          </a:xfrm>
        </p:spPr>
        <p:txBody>
          <a:bodyPr>
            <a:normAutofit/>
          </a:bodyPr>
          <a:lstStyle/>
          <a:p>
            <a:pPr marL="457200" lvl="1" indent="0">
              <a:buNone/>
            </a:pPr>
            <a:r>
              <a:rPr lang="nl-NL" sz="2000" b="1">
                <a:effectLst/>
                <a:latin typeface="Aptos" panose="020B0004020202020204" pitchFamily="34" charset="0"/>
                <a:ea typeface="Aptos" panose="020B0004020202020204" pitchFamily="34" charset="0"/>
                <a:cs typeface="Times New Roman" panose="02020603050405020304" pitchFamily="18" charset="0"/>
              </a:rPr>
              <a:t>Ethiopisch-orthodoxe christendom (60,9%)</a:t>
            </a:r>
          </a:p>
          <a:p>
            <a:pPr lvl="1"/>
            <a:r>
              <a:rPr lang="nl-NL" sz="2000">
                <a:effectLst/>
                <a:latin typeface="Aptos" panose="020B0004020202020204" pitchFamily="34" charset="0"/>
                <a:ea typeface="Aptos" panose="020B0004020202020204" pitchFamily="34" charset="0"/>
                <a:cs typeface="Times New Roman" panose="02020603050405020304" pitchFamily="18" charset="0"/>
              </a:rPr>
              <a:t>4e eeuw</a:t>
            </a:r>
          </a:p>
          <a:p>
            <a:pPr lvl="1"/>
            <a:r>
              <a:rPr lang="nl-NL" sz="2000">
                <a:latin typeface="Aptos" panose="020B0004020202020204" pitchFamily="34" charset="0"/>
                <a:ea typeface="Aptos" panose="020B0004020202020204" pitchFamily="34" charset="0"/>
                <a:cs typeface="Times New Roman" panose="02020603050405020304" pitchFamily="18" charset="0"/>
              </a:rPr>
              <a:t>K</a:t>
            </a:r>
            <a:r>
              <a:rPr lang="nl-NL" sz="2000">
                <a:effectLst/>
                <a:latin typeface="Aptos" panose="020B0004020202020204" pitchFamily="34" charset="0"/>
                <a:ea typeface="Aptos" panose="020B0004020202020204" pitchFamily="34" charset="0"/>
                <a:cs typeface="Times New Roman" panose="02020603050405020304" pitchFamily="18" charset="0"/>
              </a:rPr>
              <a:t>oning </a:t>
            </a:r>
            <a:r>
              <a:rPr lang="nl-NL" sz="2000" err="1">
                <a:effectLst/>
                <a:latin typeface="Aptos" panose="020B0004020202020204" pitchFamily="34" charset="0"/>
                <a:ea typeface="Aptos" panose="020B0004020202020204" pitchFamily="34" charset="0"/>
                <a:cs typeface="Times New Roman" panose="02020603050405020304" pitchFamily="18" charset="0"/>
              </a:rPr>
              <a:t>Ezana</a:t>
            </a:r>
            <a:r>
              <a:rPr lang="nl-NL" sz="2000">
                <a:effectLst/>
                <a:latin typeface="Aptos" panose="020B0004020202020204" pitchFamily="34" charset="0"/>
                <a:ea typeface="Aptos" panose="020B0004020202020204" pitchFamily="34" charset="0"/>
                <a:cs typeface="Times New Roman" panose="02020603050405020304" pitchFamily="18" charset="0"/>
              </a:rPr>
              <a:t> </a:t>
            </a:r>
            <a:r>
              <a:rPr lang="nl-NL" sz="2000" err="1">
                <a:effectLst/>
                <a:latin typeface="Aptos" panose="020B0004020202020204" pitchFamily="34" charset="0"/>
                <a:ea typeface="Aptos" panose="020B0004020202020204" pitchFamily="34" charset="0"/>
                <a:cs typeface="Times New Roman" panose="02020603050405020304" pitchFamily="18" charset="0"/>
              </a:rPr>
              <a:t>Aksumitische</a:t>
            </a:r>
            <a:r>
              <a:rPr lang="nl-NL" sz="2000">
                <a:effectLst/>
                <a:latin typeface="Aptos" panose="020B0004020202020204" pitchFamily="34" charset="0"/>
                <a:ea typeface="Aptos" panose="020B0004020202020204" pitchFamily="34" charset="0"/>
                <a:cs typeface="Times New Roman" panose="02020603050405020304" pitchFamily="18" charset="0"/>
              </a:rPr>
              <a:t> Rijk</a:t>
            </a:r>
          </a:p>
          <a:p>
            <a:pPr lvl="1"/>
            <a:r>
              <a:rPr lang="nl-NL" sz="2000" err="1">
                <a:effectLst/>
                <a:latin typeface="Aptos" panose="020B0004020202020204" pitchFamily="34" charset="0"/>
                <a:ea typeface="Aptos" panose="020B0004020202020204" pitchFamily="34" charset="0"/>
                <a:cs typeface="Times New Roman" panose="02020603050405020304" pitchFamily="18" charset="0"/>
              </a:rPr>
              <a:t>Frumentius</a:t>
            </a:r>
            <a:endParaRPr lang="nl-NL" sz="2000">
              <a:effectLst/>
              <a:latin typeface="Aptos" panose="020B0004020202020204" pitchFamily="34" charset="0"/>
              <a:ea typeface="Aptos" panose="020B0004020202020204" pitchFamily="34" charset="0"/>
              <a:cs typeface="Times New Roman" panose="02020603050405020304" pitchFamily="18" charset="0"/>
            </a:endParaRPr>
          </a:p>
          <a:p>
            <a:pPr lvl="2">
              <a:buFont typeface="Courier New" panose="02070309020205020404" pitchFamily="49" charset="0"/>
              <a:buChar char="o"/>
            </a:pPr>
            <a:r>
              <a:rPr lang="nl-NL">
                <a:latin typeface="Aptos" panose="020B0004020202020204" pitchFamily="34" charset="0"/>
                <a:cs typeface="Times New Roman" panose="02020603050405020304" pitchFamily="18" charset="0"/>
              </a:rPr>
              <a:t>Tyrus, </a:t>
            </a:r>
            <a:r>
              <a:rPr lang="nl-NL" err="1">
                <a:latin typeface="Aptos" panose="020B0004020202020204" pitchFamily="34" charset="0"/>
                <a:cs typeface="Times New Roman" panose="02020603050405020304" pitchFamily="18" charset="0"/>
              </a:rPr>
              <a:t>Fenicië</a:t>
            </a:r>
            <a:endParaRPr lang="nl-NL">
              <a:latin typeface="Aptos" panose="020B0004020202020204" pitchFamily="34" charset="0"/>
              <a:cs typeface="Times New Roman" panose="02020603050405020304" pitchFamily="18" charset="0"/>
            </a:endParaRPr>
          </a:p>
          <a:p>
            <a:pPr lvl="2">
              <a:buFont typeface="Courier New" panose="02070309020205020404" pitchFamily="49" charset="0"/>
              <a:buChar char="o"/>
            </a:pPr>
            <a:r>
              <a:rPr lang="nl-NL">
                <a:latin typeface="Aptos" panose="020B0004020202020204" pitchFamily="34" charset="0"/>
                <a:ea typeface="Aptos" panose="020B0004020202020204" pitchFamily="34" charset="0"/>
                <a:cs typeface="Times New Roman" panose="02020603050405020304" pitchFamily="18" charset="0"/>
              </a:rPr>
              <a:t>C</a:t>
            </a:r>
            <a:r>
              <a:rPr lang="nl-NL">
                <a:effectLst/>
                <a:latin typeface="Aptos" panose="020B0004020202020204" pitchFamily="34" charset="0"/>
                <a:ea typeface="Aptos" panose="020B0004020202020204" pitchFamily="34" charset="0"/>
                <a:cs typeface="Times New Roman" panose="02020603050405020304" pitchFamily="18" charset="0"/>
              </a:rPr>
              <a:t>hristelijke missionaris</a:t>
            </a:r>
          </a:p>
          <a:p>
            <a:pPr lvl="2">
              <a:buFont typeface="Courier New" panose="02070309020205020404" pitchFamily="49" charset="0"/>
              <a:buChar char="o"/>
            </a:pPr>
            <a:r>
              <a:rPr lang="nl-NL">
                <a:latin typeface="Aptos" panose="020B0004020202020204" pitchFamily="34" charset="0"/>
                <a:ea typeface="Aptos" panose="020B0004020202020204" pitchFamily="34" charset="0"/>
                <a:cs typeface="Times New Roman" panose="02020603050405020304" pitchFamily="18" charset="0"/>
              </a:rPr>
              <a:t>Eerste bisschop van </a:t>
            </a:r>
            <a:r>
              <a:rPr lang="nl-NL" err="1">
                <a:latin typeface="Aptos" panose="020B0004020202020204" pitchFamily="34" charset="0"/>
                <a:ea typeface="Aptos" panose="020B0004020202020204" pitchFamily="34" charset="0"/>
                <a:cs typeface="Times New Roman" panose="02020603050405020304" pitchFamily="18" charset="0"/>
              </a:rPr>
              <a:t>Aksum</a:t>
            </a:r>
            <a:endParaRPr lang="nl-NL">
              <a:latin typeface="Aptos" panose="020B0004020202020204" pitchFamily="34" charset="0"/>
              <a:cs typeface="Times New Roman" panose="02020603050405020304" pitchFamily="18" charset="0"/>
            </a:endParaRPr>
          </a:p>
          <a:p>
            <a:pPr lvl="1">
              <a:buFont typeface="Courier New" panose="02070309020205020404" pitchFamily="49" charset="0"/>
              <a:buChar char="o"/>
            </a:pPr>
            <a:endParaRPr lang="nl-NL" sz="2000"/>
          </a:p>
        </p:txBody>
      </p:sp>
      <p:pic>
        <p:nvPicPr>
          <p:cNvPr id="1030" name="Picture 6" descr="Charlie's Travels - Foto 1 - Kathedraal van onze heilige Maria van Zion  gebouwd door Haile Selassie in de jaren '50 Third stop: Aksum – hoofdstad  van het oude Aksumitische Rijk (100-940)">
            <a:extLst>
              <a:ext uri="{FF2B5EF4-FFF2-40B4-BE49-F238E27FC236}">
                <a16:creationId xmlns:a16="http://schemas.microsoft.com/office/drawing/2014/main" id="{183948D6-D494-4EA9-D8FE-E45A7D24A8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46" r="4873" b="-1"/>
          <a:stretch/>
        </p:blipFill>
        <p:spPr bwMode="auto">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C24598EA-7A9F-1B34-F994-4A59A5F87FB6}"/>
              </a:ext>
            </a:extLst>
          </p:cNvPr>
          <p:cNvPicPr>
            <a:picLocks noChangeAspect="1"/>
          </p:cNvPicPr>
          <p:nvPr/>
        </p:nvPicPr>
        <p:blipFill rotWithShape="1">
          <a:blip r:embed="rId4"/>
          <a:srcRect l="18784" r="14811" b="2"/>
          <a:stretch/>
        </p:blipFill>
        <p:spPr>
          <a:xfrm>
            <a:off x="5675709" y="2299297"/>
            <a:ext cx="3438536" cy="3456331"/>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1026" name="Picture 2" descr="Op ontdekking in Abyssinië in Noord-Ethiopië">
            <a:extLst>
              <a:ext uri="{FF2B5EF4-FFF2-40B4-BE49-F238E27FC236}">
                <a16:creationId xmlns:a16="http://schemas.microsoft.com/office/drawing/2014/main" id="{49D39409-3F14-0561-112D-2C76579C0C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3555" b="-2"/>
          <a:stretch/>
        </p:blipFill>
        <p:spPr bwMode="auto">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2639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5" name="Rectangle 1064">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0BAB4C3F-358B-4123-D7E6-48C4C8A52814}"/>
              </a:ext>
            </a:extLst>
          </p:cNvPr>
          <p:cNvPicPr>
            <a:picLocks noChangeAspect="1"/>
          </p:cNvPicPr>
          <p:nvPr/>
        </p:nvPicPr>
        <p:blipFill rotWithShape="1">
          <a:blip r:embed="rId3"/>
          <a:srcRect b="7638"/>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026" name="Picture 2" descr="Islamic history is a vital part of Ethiopia's richness - IslamiCity">
            <a:extLst>
              <a:ext uri="{FF2B5EF4-FFF2-40B4-BE49-F238E27FC236}">
                <a16:creationId xmlns:a16="http://schemas.microsoft.com/office/drawing/2014/main" id="{49751EE5-8C25-32DC-165B-1EC24B9DBA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133" r="15768"/>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6" descr="Religie boomt in “seculier” Ethiopië – MO*">
            <a:extLst>
              <a:ext uri="{FF2B5EF4-FFF2-40B4-BE49-F238E27FC236}">
                <a16:creationId xmlns:a16="http://schemas.microsoft.com/office/drawing/2014/main" id="{35D32D2B-B2D5-5517-C53B-FAECB3DC56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37" r="2" b="2"/>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67" name="Freeform: Shape 1066">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69" name="Freeform: Shape 1068">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EBED729-FE2D-D316-DE9D-057BC0279FC8}"/>
              </a:ext>
            </a:extLst>
          </p:cNvPr>
          <p:cNvSpPr>
            <a:spLocks noGrp="1"/>
          </p:cNvSpPr>
          <p:nvPr>
            <p:ph type="title"/>
          </p:nvPr>
        </p:nvSpPr>
        <p:spPr>
          <a:xfrm>
            <a:off x="448056" y="685800"/>
            <a:ext cx="4922338" cy="1325563"/>
          </a:xfrm>
        </p:spPr>
        <p:txBody>
          <a:bodyPr>
            <a:normAutofit/>
          </a:bodyPr>
          <a:lstStyle/>
          <a:p>
            <a:r>
              <a:rPr lang="nl-NL" sz="3400" b="1"/>
              <a:t>Sociaal-culturele dimensie</a:t>
            </a:r>
          </a:p>
        </p:txBody>
      </p:sp>
      <p:sp>
        <p:nvSpPr>
          <p:cNvPr id="1071" name="Rectangle 1070">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3" name="Rectangle 1072">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780BD078-FE1A-BB43-C589-51365CD24F88}"/>
              </a:ext>
            </a:extLst>
          </p:cNvPr>
          <p:cNvSpPr>
            <a:spLocks noGrp="1"/>
          </p:cNvSpPr>
          <p:nvPr>
            <p:ph idx="1"/>
          </p:nvPr>
        </p:nvSpPr>
        <p:spPr>
          <a:xfrm>
            <a:off x="289031" y="2514600"/>
            <a:ext cx="5474277" cy="3666744"/>
          </a:xfrm>
        </p:spPr>
        <p:txBody>
          <a:bodyPr>
            <a:normAutofit/>
          </a:bodyPr>
          <a:lstStyle/>
          <a:p>
            <a:pPr marL="457200" lvl="1" indent="0">
              <a:buNone/>
            </a:pPr>
            <a:r>
              <a:rPr lang="nl-NL" sz="2000" b="1">
                <a:latin typeface="Aptos" panose="020B0004020202020204" pitchFamily="34" charset="0"/>
                <a:ea typeface="Aptos" panose="020B0004020202020204" pitchFamily="34" charset="0"/>
                <a:cs typeface="Times New Roman" panose="02020603050405020304" pitchFamily="18" charset="0"/>
              </a:rPr>
              <a:t>M</a:t>
            </a:r>
            <a:r>
              <a:rPr lang="nl-NL" sz="2000" b="1">
                <a:effectLst/>
                <a:latin typeface="Aptos" panose="020B0004020202020204" pitchFamily="34" charset="0"/>
                <a:ea typeface="Aptos" panose="020B0004020202020204" pitchFamily="34" charset="0"/>
                <a:cs typeface="Times New Roman" panose="02020603050405020304" pitchFamily="18" charset="0"/>
              </a:rPr>
              <a:t>oslims </a:t>
            </a:r>
            <a:r>
              <a:rPr lang="nl-NL" sz="2000" b="1">
                <a:latin typeface="Aptos" panose="020B0004020202020204" pitchFamily="34" charset="0"/>
                <a:ea typeface="Aptos" panose="020B0004020202020204" pitchFamily="34" charset="0"/>
                <a:cs typeface="Times New Roman" panose="02020603050405020304" pitchFamily="18" charset="0"/>
              </a:rPr>
              <a:t>(</a:t>
            </a:r>
            <a:r>
              <a:rPr lang="nl-NL" sz="2000" b="1">
                <a:effectLst/>
                <a:latin typeface="Aptos" panose="020B0004020202020204" pitchFamily="34" charset="0"/>
                <a:ea typeface="Aptos" panose="020B0004020202020204" pitchFamily="34" charset="0"/>
                <a:cs typeface="Times New Roman" panose="02020603050405020304" pitchFamily="18" charset="0"/>
              </a:rPr>
              <a:t>35,4%)</a:t>
            </a:r>
          </a:p>
          <a:p>
            <a:pPr lvl="1"/>
            <a:r>
              <a:rPr lang="nl-NL" sz="2000">
                <a:effectLst/>
                <a:latin typeface="Aptos" panose="020B0004020202020204" pitchFamily="34" charset="0"/>
                <a:ea typeface="Aptos" panose="020B0004020202020204" pitchFamily="34" charset="0"/>
                <a:cs typeface="Times New Roman" panose="02020603050405020304" pitchFamily="18" charset="0"/>
              </a:rPr>
              <a:t>7e eeuw</a:t>
            </a:r>
          </a:p>
          <a:p>
            <a:pPr lvl="1"/>
            <a:r>
              <a:rPr lang="nl-NL" sz="2000">
                <a:latin typeface="Aptos" panose="020B0004020202020204" pitchFamily="34" charset="0"/>
                <a:ea typeface="Aptos" panose="020B0004020202020204" pitchFamily="34" charset="0"/>
                <a:cs typeface="Times New Roman" panose="02020603050405020304" pitchFamily="18" charset="0"/>
              </a:rPr>
              <a:t>Handel &amp; Migratie</a:t>
            </a:r>
          </a:p>
          <a:p>
            <a:pPr lvl="1"/>
            <a:r>
              <a:rPr lang="nl-NL" sz="2000">
                <a:effectLst/>
                <a:latin typeface="Aptos" panose="020B0004020202020204" pitchFamily="34" charset="0"/>
                <a:ea typeface="Aptos" panose="020B0004020202020204" pitchFamily="34" charset="0"/>
                <a:cs typeface="Times New Roman" panose="02020603050405020304" pitchFamily="18" charset="0"/>
              </a:rPr>
              <a:t>Vervolging Mekka</a:t>
            </a:r>
            <a:endParaRPr lang="nl-NL" sz="2000">
              <a:latin typeface="Aptos" panose="020B0004020202020204" pitchFamily="34" charset="0"/>
              <a:ea typeface="Aptos" panose="020B0004020202020204" pitchFamily="34" charset="0"/>
              <a:cs typeface="Times New Roman" panose="02020603050405020304" pitchFamily="18" charset="0"/>
            </a:endParaRPr>
          </a:p>
          <a:p>
            <a:pPr lvl="1"/>
            <a:r>
              <a:rPr lang="nl-NL" sz="2000">
                <a:latin typeface="Aptos" panose="020B0004020202020204" pitchFamily="34" charset="0"/>
                <a:ea typeface="Aptos" panose="020B0004020202020204" pitchFamily="34" charset="0"/>
                <a:cs typeface="Times New Roman" panose="02020603050405020304" pitchFamily="18" charset="0"/>
              </a:rPr>
              <a:t>K</a:t>
            </a:r>
            <a:r>
              <a:rPr lang="nl-NL" sz="2000">
                <a:effectLst/>
                <a:latin typeface="Aptos" panose="020B0004020202020204" pitchFamily="34" charset="0"/>
                <a:ea typeface="Aptos" panose="020B0004020202020204" pitchFamily="34" charset="0"/>
                <a:cs typeface="Times New Roman" panose="02020603050405020304" pitchFamily="18" charset="0"/>
              </a:rPr>
              <a:t>ustgebieden en langs de handelsroutes</a:t>
            </a:r>
          </a:p>
          <a:p>
            <a:pPr lvl="1">
              <a:buFontTx/>
              <a:buChar char="-"/>
            </a:pPr>
            <a:endParaRPr lang="nl-NL" sz="2000">
              <a:latin typeface="Aptos" panose="020B0004020202020204" pitchFamily="34" charset="0"/>
              <a:ea typeface="Aptos" panose="020B0004020202020204" pitchFamily="34" charset="0"/>
              <a:cs typeface="Times New Roman" panose="02020603050405020304" pitchFamily="18" charset="0"/>
            </a:endParaRPr>
          </a:p>
          <a:p>
            <a:pPr marL="457200" lvl="1" indent="0">
              <a:buNone/>
            </a:pPr>
            <a:r>
              <a:rPr lang="nl-NL" sz="2000" b="1">
                <a:effectLst/>
                <a:latin typeface="Aptos" panose="020B0004020202020204" pitchFamily="34" charset="0"/>
                <a:ea typeface="Aptos" panose="020B0004020202020204" pitchFamily="34" charset="0"/>
                <a:cs typeface="Times New Roman" panose="02020603050405020304" pitchFamily="18" charset="0"/>
              </a:rPr>
              <a:t>Protestanten en </a:t>
            </a:r>
            <a:r>
              <a:rPr lang="nl-NL" sz="2000" b="1">
                <a:latin typeface="Aptos" panose="020B0004020202020204" pitchFamily="34" charset="0"/>
                <a:ea typeface="Aptos" panose="020B0004020202020204" pitchFamily="34" charset="0"/>
                <a:cs typeface="Times New Roman" panose="02020603050405020304" pitchFamily="18" charset="0"/>
              </a:rPr>
              <a:t>T</a:t>
            </a:r>
            <a:r>
              <a:rPr lang="nl-NL" sz="2000" b="1">
                <a:effectLst/>
                <a:latin typeface="Aptos" panose="020B0004020202020204" pitchFamily="34" charset="0"/>
                <a:ea typeface="Aptos" panose="020B0004020202020204" pitchFamily="34" charset="0"/>
                <a:cs typeface="Times New Roman" panose="02020603050405020304" pitchFamily="18" charset="0"/>
              </a:rPr>
              <a:t>raditionele religies (2%)</a:t>
            </a:r>
          </a:p>
          <a:p>
            <a:pPr lvl="1"/>
            <a:r>
              <a:rPr lang="nl-NL" sz="2000">
                <a:latin typeface="Aptos" panose="020B0004020202020204" pitchFamily="34" charset="0"/>
                <a:ea typeface="Aptos" panose="020B0004020202020204" pitchFamily="34" charset="0"/>
                <a:cs typeface="Times New Roman" panose="02020603050405020304" pitchFamily="18" charset="0"/>
              </a:rPr>
              <a:t>Veel cultuur</a:t>
            </a:r>
          </a:p>
          <a:p>
            <a:pPr lvl="1"/>
            <a:r>
              <a:rPr lang="nl-NL" sz="2000">
                <a:effectLst/>
                <a:latin typeface="Aptos" panose="020B0004020202020204" pitchFamily="34" charset="0"/>
                <a:ea typeface="Aptos" panose="020B0004020202020204" pitchFamily="34" charset="0"/>
                <a:cs typeface="Times New Roman" panose="02020603050405020304" pitchFamily="18" charset="0"/>
              </a:rPr>
              <a:t>S</a:t>
            </a:r>
            <a:r>
              <a:rPr lang="nl-NL" sz="2000">
                <a:latin typeface="Aptos" panose="020B0004020202020204" pitchFamily="34" charset="0"/>
                <a:ea typeface="Aptos" panose="020B0004020202020204" pitchFamily="34" charset="0"/>
                <a:cs typeface="Times New Roman" panose="02020603050405020304" pitchFamily="18" charset="0"/>
              </a:rPr>
              <a:t>panningen </a:t>
            </a:r>
            <a:endParaRPr lang="nl-NL" sz="2000">
              <a:effectLst/>
              <a:latin typeface="Aptos" panose="020B0004020202020204" pitchFamily="34" charset="0"/>
              <a:ea typeface="Aptos" panose="020B0004020202020204" pitchFamily="34" charset="0"/>
              <a:cs typeface="Times New Roman" panose="02020603050405020304" pitchFamily="18" charset="0"/>
            </a:endParaRPr>
          </a:p>
          <a:p>
            <a:pPr lvl="1"/>
            <a:endParaRPr lang="nl-NL" sz="2000"/>
          </a:p>
        </p:txBody>
      </p:sp>
    </p:spTree>
    <p:extLst>
      <p:ext uri="{BB962C8B-B14F-4D97-AF65-F5344CB8AC3E}">
        <p14:creationId xmlns:p14="http://schemas.microsoft.com/office/powerpoint/2010/main" val="4252536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EBED729-FE2D-D316-DE9D-057BC0279FC8}"/>
              </a:ext>
            </a:extLst>
          </p:cNvPr>
          <p:cNvSpPr>
            <a:spLocks noGrp="1"/>
          </p:cNvSpPr>
          <p:nvPr>
            <p:ph type="title"/>
          </p:nvPr>
        </p:nvSpPr>
        <p:spPr>
          <a:xfrm>
            <a:off x="838201" y="345810"/>
            <a:ext cx="5423406" cy="1325563"/>
          </a:xfrm>
        </p:spPr>
        <p:txBody>
          <a:bodyPr>
            <a:normAutofit/>
          </a:bodyPr>
          <a:lstStyle/>
          <a:p>
            <a:r>
              <a:rPr lang="nl-NL" b="1"/>
              <a:t>Demografische dimensie</a:t>
            </a:r>
          </a:p>
        </p:txBody>
      </p:sp>
      <p:sp>
        <p:nvSpPr>
          <p:cNvPr id="3" name="Tijdelijke aanduiding voor inhoud 2">
            <a:extLst>
              <a:ext uri="{FF2B5EF4-FFF2-40B4-BE49-F238E27FC236}">
                <a16:creationId xmlns:a16="http://schemas.microsoft.com/office/drawing/2014/main" id="{780BD078-FE1A-BB43-C589-51365CD24F88}"/>
              </a:ext>
            </a:extLst>
          </p:cNvPr>
          <p:cNvSpPr>
            <a:spLocks noGrp="1"/>
          </p:cNvSpPr>
          <p:nvPr>
            <p:ph idx="1"/>
          </p:nvPr>
        </p:nvSpPr>
        <p:spPr>
          <a:xfrm>
            <a:off x="134911" y="1825625"/>
            <a:ext cx="6126696" cy="4351338"/>
          </a:xfrm>
        </p:spPr>
        <p:txBody>
          <a:bodyPr>
            <a:normAutofit/>
          </a:bodyPr>
          <a:lstStyle/>
          <a:p>
            <a:pPr marL="457200" lvl="1" indent="0">
              <a:buNone/>
            </a:pPr>
            <a:r>
              <a:rPr lang="nl-NL" sz="2200" b="1"/>
              <a:t>Geboortecijfer</a:t>
            </a:r>
          </a:p>
          <a:p>
            <a:pPr lvl="1"/>
            <a:r>
              <a:rPr lang="nl-NL" sz="2200"/>
              <a:t>Relatief hoog</a:t>
            </a:r>
          </a:p>
          <a:p>
            <a:pPr lvl="1"/>
            <a:r>
              <a:rPr lang="nl-NL" sz="2200"/>
              <a:t>Veel baby’s</a:t>
            </a:r>
          </a:p>
          <a:p>
            <a:pPr lvl="1"/>
            <a:r>
              <a:rPr lang="nl-NL" sz="2200"/>
              <a:t>Snel groeiend</a:t>
            </a:r>
          </a:p>
          <a:p>
            <a:pPr lvl="1"/>
            <a:endParaRPr lang="nl-NL" sz="2200" b="1"/>
          </a:p>
          <a:p>
            <a:pPr marL="457200" lvl="1" indent="0">
              <a:buNone/>
            </a:pPr>
            <a:r>
              <a:rPr lang="nl-NL" sz="2200" b="1"/>
              <a:t>Sterftecijfer</a:t>
            </a:r>
            <a:r>
              <a:rPr lang="nl-NL" sz="2200"/>
              <a:t> </a:t>
            </a:r>
          </a:p>
          <a:p>
            <a:pPr lvl="1"/>
            <a:r>
              <a:rPr lang="nl-NL" sz="2200"/>
              <a:t>Relatief hoog</a:t>
            </a:r>
          </a:p>
          <a:p>
            <a:pPr lvl="1"/>
            <a:r>
              <a:rPr lang="nl-NL" sz="2200"/>
              <a:t>Dalend</a:t>
            </a:r>
          </a:p>
          <a:p>
            <a:pPr lvl="1"/>
            <a:r>
              <a:rPr lang="nl-NL" sz="2200"/>
              <a:t>Verbeterende gezondheidszorg </a:t>
            </a:r>
          </a:p>
          <a:p>
            <a:pPr marL="457200" lvl="1" indent="0">
              <a:buNone/>
            </a:pPr>
            <a:endParaRPr lang="nl-NL" sz="2200"/>
          </a:p>
        </p:txBody>
      </p:sp>
      <p:sp>
        <p:nvSpPr>
          <p:cNvPr id="1035" name="Oval 103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descr="Doelstelling - denhofe">
            <a:extLst>
              <a:ext uri="{FF2B5EF4-FFF2-40B4-BE49-F238E27FC236}">
                <a16:creationId xmlns:a16="http://schemas.microsoft.com/office/drawing/2014/main" id="{21280908-DD1D-1E42-B79B-05CDF070C7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40" r="14625"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1037" name="Arc 103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6" name="Picture 2" descr="Ontwikkelingshulp in Ethiopië - Cordaid">
            <a:extLst>
              <a:ext uri="{FF2B5EF4-FFF2-40B4-BE49-F238E27FC236}">
                <a16:creationId xmlns:a16="http://schemas.microsoft.com/office/drawing/2014/main" id="{816329B9-6F4F-7ED0-B8FA-BF6B65C7F9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3" r="20271"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532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99cd46e-1e83-4c8a-82c3-43ad75292c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6F78230078B1458EA99E1B025F916E" ma:contentTypeVersion="17" ma:contentTypeDescription="Een nieuw document maken." ma:contentTypeScope="" ma:versionID="f34f45f7d22ec79da509b927030b9cd9">
  <xsd:schema xmlns:xsd="http://www.w3.org/2001/XMLSchema" xmlns:xs="http://www.w3.org/2001/XMLSchema" xmlns:p="http://schemas.microsoft.com/office/2006/metadata/properties" xmlns:ns3="c99cd46e-1e83-4c8a-82c3-43ad75292cb7" xmlns:ns4="ddc9c7b5-5d0f-4a7e-8dc2-a63f02537bca" targetNamespace="http://schemas.microsoft.com/office/2006/metadata/properties" ma:root="true" ma:fieldsID="8f3e7eef7da9c9345ea147c59f6242bc" ns3:_="" ns4:_="">
    <xsd:import namespace="c99cd46e-1e83-4c8a-82c3-43ad75292cb7"/>
    <xsd:import namespace="ddc9c7b5-5d0f-4a7e-8dc2-a63f02537bc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_activity" minOccurs="0"/>
                <xsd:element ref="ns3:MediaServiceOCR" minOccurs="0"/>
                <xsd:element ref="ns3:MediaServiceDateTaken" minOccurs="0"/>
                <xsd:element ref="ns3:MediaServiceObjectDetectorVersions" minOccurs="0"/>
                <xsd:element ref="ns3:MediaLengthInSecond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cd46e-1e83-4c8a-82c3-43ad75292c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18" nillable="true" ma:displayName="_activity" ma:hidden="true" ma:internalName="_activity">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c9c7b5-5d0f-4a7e-8dc2-a63f02537bc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1F775F-CFA3-4A8B-9B6D-53EFF8FC09DE}">
  <ds:schemaRefs>
    <ds:schemaRef ds:uri="c99cd46e-1e83-4c8a-82c3-43ad75292cb7"/>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ddc9c7b5-5d0f-4a7e-8dc2-a63f02537bca"/>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659348E6-7045-4B68-AE87-8A3A5502D54A}">
  <ds:schemaRefs>
    <ds:schemaRef ds:uri="http://schemas.microsoft.com/sharepoint/v3/contenttype/forms"/>
  </ds:schemaRefs>
</ds:datastoreItem>
</file>

<file path=customXml/itemProps3.xml><?xml version="1.0" encoding="utf-8"?>
<ds:datastoreItem xmlns:ds="http://schemas.openxmlformats.org/officeDocument/2006/customXml" ds:itemID="{25B2C866-DA29-49D0-A8E4-8244292EE5BE}">
  <ds:schemaRefs>
    <ds:schemaRef ds:uri="c99cd46e-1e83-4c8a-82c3-43ad75292cb7"/>
    <ds:schemaRef ds:uri="ddc9c7b5-5d0f-4a7e-8dc2-a63f02537b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TM04033937[[fn=Condensspoor]]</Template>
  <TotalTime>0</TotalTime>
  <Words>621</Words>
  <Application>Microsoft Office PowerPoint</Application>
  <PresentationFormat>Breedbeeld</PresentationFormat>
  <Paragraphs>120</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Aptos</vt:lpstr>
      <vt:lpstr>Aptos Display</vt:lpstr>
      <vt:lpstr>Arial</vt:lpstr>
      <vt:lpstr>Calibri</vt:lpstr>
      <vt:lpstr>Courier New</vt:lpstr>
      <vt:lpstr>Kantoorthema</vt:lpstr>
      <vt:lpstr>Ethiopië</vt:lpstr>
      <vt:lpstr>Ethiopië</vt:lpstr>
      <vt:lpstr>Fysische dimensie</vt:lpstr>
      <vt:lpstr>Fysische dimensie</vt:lpstr>
      <vt:lpstr>Economische dimensie</vt:lpstr>
      <vt:lpstr>Economische dimensie</vt:lpstr>
      <vt:lpstr>Sociaal-culturele dimensie</vt:lpstr>
      <vt:lpstr>Sociaal-culturele dimensie</vt:lpstr>
      <vt:lpstr>Demografische dimensie</vt:lpstr>
      <vt:lpstr>Demografische dimensie</vt:lpstr>
      <vt:lpstr>Demografische dimensie</vt:lpstr>
      <vt:lpstr>Politieke dimensie</vt:lpstr>
      <vt:lpstr>Politieke dimensie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Ethiopië</dc:title>
  <dc:creator>Habyby, Nouri</dc:creator>
  <cp:lastModifiedBy>Habyby, Nouri</cp:lastModifiedBy>
  <cp:revision>2</cp:revision>
  <dcterms:created xsi:type="dcterms:W3CDTF">2024-06-05T23:09:14Z</dcterms:created>
  <dcterms:modified xsi:type="dcterms:W3CDTF">2024-06-18T07:48:51Z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0x010100E96F78230078B1458EA99E1B025F916E</vt:lpwstr>
  </property>
</Properties>
</file>